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1130CF-7D70-430E-843A-2845686CD4BA}"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3409680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130CF-7D70-430E-843A-2845686CD4BA}"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2721821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1130CF-7D70-430E-843A-2845686CD4BA}"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3535964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1130CF-7D70-430E-843A-2845686CD4BA}" type="datetimeFigureOut">
              <a:rPr lang="en-US" smtClean="0"/>
              <a:t>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2159524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1130CF-7D70-430E-843A-2845686CD4BA}" type="datetimeFigureOut">
              <a:rPr lang="en-US" smtClean="0"/>
              <a:t>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775733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1130CF-7D70-430E-843A-2845686CD4BA}" type="datetimeFigureOut">
              <a:rPr lang="en-US" smtClean="0"/>
              <a:t>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2150707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1130CF-7D70-430E-843A-2845686CD4BA}" type="datetimeFigureOut">
              <a:rPr lang="en-US" smtClean="0"/>
              <a:t>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3586873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130CF-7D70-430E-843A-2845686CD4BA}" type="datetimeFigureOut">
              <a:rPr lang="en-US" smtClean="0"/>
              <a:t>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3024425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130CF-7D70-430E-843A-2845686CD4BA}" type="datetimeFigureOut">
              <a:rPr lang="en-US" smtClean="0"/>
              <a:t>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350888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130CF-7D70-430E-843A-2845686CD4BA}"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2060374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130CF-7D70-430E-843A-2845686CD4BA}" type="datetimeFigureOut">
              <a:rPr lang="en-US" smtClean="0"/>
              <a:t>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9F354-5AE6-4177-AB2F-BB9E4AFB05AF}" type="slidenum">
              <a:rPr lang="en-US" smtClean="0"/>
              <a:t>‹#›</a:t>
            </a:fld>
            <a:endParaRPr lang="en-US"/>
          </a:p>
        </p:txBody>
      </p:sp>
    </p:spTree>
    <p:extLst>
      <p:ext uri="{BB962C8B-B14F-4D97-AF65-F5344CB8AC3E}">
        <p14:creationId xmlns:p14="http://schemas.microsoft.com/office/powerpoint/2010/main" val="4129704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1130CF-7D70-430E-843A-2845686CD4BA}" type="datetimeFigureOut">
              <a:rPr lang="en-US" smtClean="0"/>
              <a:t>1/4/2021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C9F354-5AE6-4177-AB2F-BB9E4AFB05AF}" type="slidenum">
              <a:rPr lang="en-US" smtClean="0"/>
              <a:t>‹#›</a:t>
            </a:fld>
            <a:endParaRPr lang="en-US"/>
          </a:p>
        </p:txBody>
      </p:sp>
    </p:spTree>
    <p:extLst>
      <p:ext uri="{BB962C8B-B14F-4D97-AF65-F5344CB8AC3E}">
        <p14:creationId xmlns:p14="http://schemas.microsoft.com/office/powerpoint/2010/main" val="2182154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76200"/>
            <a:ext cx="9144000" cy="1066800"/>
          </a:xfrm>
        </p:spPr>
        <p:txBody>
          <a:bodyPr>
            <a:normAutofit/>
          </a:bodyPr>
          <a:lstStyle/>
          <a:p>
            <a:r>
              <a:rPr lang="en-US" b="1" dirty="0" smtClean="0">
                <a:solidFill>
                  <a:schemeClr val="tx1">
                    <a:lumMod val="75000"/>
                    <a:lumOff val="25000"/>
                  </a:schemeClr>
                </a:solidFill>
                <a:latin typeface="Arial Black" panose="020B0A04020102020204" pitchFamily="34" charset="0"/>
              </a:rPr>
              <a:t>Process Maps Symbols</a:t>
            </a:r>
          </a:p>
          <a:p>
            <a:r>
              <a:rPr lang="en-US" sz="1800" b="1" i="1" dirty="0" smtClean="0">
                <a:solidFill>
                  <a:schemeClr val="tx1">
                    <a:lumMod val="75000"/>
                    <a:lumOff val="25000"/>
                  </a:schemeClr>
                </a:solidFill>
              </a:rPr>
              <a:t>	</a:t>
            </a:r>
            <a:endParaRPr lang="en-US" sz="1800" b="1" i="1" dirty="0">
              <a:solidFill>
                <a:schemeClr val="tx1">
                  <a:lumMod val="75000"/>
                  <a:lumOff val="25000"/>
                </a:schemeClr>
              </a:solidFill>
            </a:endParaRPr>
          </a:p>
        </p:txBody>
      </p:sp>
      <p:sp>
        <p:nvSpPr>
          <p:cNvPr id="4" name="Subtitle 2"/>
          <p:cNvSpPr txBox="1">
            <a:spLocks/>
          </p:cNvSpPr>
          <p:nvPr/>
        </p:nvSpPr>
        <p:spPr>
          <a:xfrm>
            <a:off x="5257800" y="2355763"/>
            <a:ext cx="4013471" cy="3693319"/>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700" i="1" dirty="0">
                <a:solidFill>
                  <a:schemeClr val="tx1">
                    <a:lumMod val="75000"/>
                    <a:lumOff val="25000"/>
                  </a:schemeClr>
                </a:solidFill>
              </a:rPr>
              <a:t>Measurement, Quality Check, </a:t>
            </a:r>
            <a:r>
              <a:rPr lang="en-US" sz="1700" i="1" dirty="0" smtClean="0">
                <a:solidFill>
                  <a:schemeClr val="tx1">
                    <a:lumMod val="75000"/>
                    <a:lumOff val="25000"/>
                  </a:schemeClr>
                </a:solidFill>
              </a:rPr>
              <a:t>Inspection</a:t>
            </a:r>
          </a:p>
          <a:p>
            <a:pPr algn="l"/>
            <a:endParaRPr lang="en-US" sz="1700" i="1" dirty="0">
              <a:solidFill>
                <a:schemeClr val="tx1">
                  <a:lumMod val="75000"/>
                  <a:lumOff val="25000"/>
                </a:schemeClr>
              </a:solidFill>
            </a:endParaRPr>
          </a:p>
          <a:p>
            <a:pPr algn="l"/>
            <a:r>
              <a:rPr lang="en-US" sz="1700" i="1" dirty="0" smtClean="0">
                <a:solidFill>
                  <a:schemeClr val="tx1">
                    <a:lumMod val="75000"/>
                    <a:lumOff val="25000"/>
                  </a:schemeClr>
                </a:solidFill>
              </a:rPr>
              <a:t>Storage</a:t>
            </a:r>
            <a:endParaRPr lang="en-US" sz="1700" i="1" dirty="0">
              <a:solidFill>
                <a:schemeClr val="tx1">
                  <a:lumMod val="75000"/>
                  <a:lumOff val="25000"/>
                </a:schemeClr>
              </a:solidFill>
            </a:endParaRPr>
          </a:p>
          <a:p>
            <a:pPr algn="l"/>
            <a:endParaRPr lang="en-US" sz="1400" i="1" dirty="0">
              <a:solidFill>
                <a:schemeClr val="tx1">
                  <a:lumMod val="75000"/>
                  <a:lumOff val="25000"/>
                </a:schemeClr>
              </a:solidFill>
            </a:endParaRPr>
          </a:p>
          <a:p>
            <a:pPr algn="l"/>
            <a:r>
              <a:rPr lang="en-US" sz="1700" i="1" dirty="0">
                <a:solidFill>
                  <a:schemeClr val="tx1">
                    <a:lumMod val="75000"/>
                    <a:lumOff val="25000"/>
                  </a:schemeClr>
                </a:solidFill>
              </a:rPr>
              <a:t>Handling, Transport, </a:t>
            </a:r>
            <a:r>
              <a:rPr lang="en-US" sz="1700" i="1" dirty="0" smtClean="0">
                <a:solidFill>
                  <a:schemeClr val="tx1">
                    <a:lumMod val="75000"/>
                    <a:lumOff val="25000"/>
                  </a:schemeClr>
                </a:solidFill>
              </a:rPr>
              <a:t>Material Movement</a:t>
            </a:r>
            <a:endParaRPr lang="en-US" sz="1700" i="1" dirty="0">
              <a:solidFill>
                <a:schemeClr val="tx1">
                  <a:lumMod val="75000"/>
                  <a:lumOff val="25000"/>
                </a:schemeClr>
              </a:solidFill>
            </a:endParaRPr>
          </a:p>
          <a:p>
            <a:pPr algn="l"/>
            <a:endParaRPr lang="en-US" sz="1400" i="1" dirty="0">
              <a:solidFill>
                <a:schemeClr val="tx1">
                  <a:lumMod val="75000"/>
                  <a:lumOff val="25000"/>
                </a:schemeClr>
              </a:solidFill>
            </a:endParaRPr>
          </a:p>
          <a:p>
            <a:pPr algn="l"/>
            <a:r>
              <a:rPr lang="en-US" sz="1700" i="1" dirty="0">
                <a:solidFill>
                  <a:schemeClr val="tx1">
                    <a:lumMod val="75000"/>
                    <a:lumOff val="25000"/>
                  </a:schemeClr>
                </a:solidFill>
              </a:rPr>
              <a:t>One-way Decision Point</a:t>
            </a:r>
          </a:p>
          <a:p>
            <a:pPr algn="l"/>
            <a:endParaRPr lang="en-US" sz="1400" i="1" dirty="0">
              <a:solidFill>
                <a:schemeClr val="tx1">
                  <a:lumMod val="75000"/>
                  <a:lumOff val="25000"/>
                </a:schemeClr>
              </a:solidFill>
            </a:endParaRPr>
          </a:p>
          <a:p>
            <a:pPr algn="l"/>
            <a:r>
              <a:rPr lang="en-US" sz="1700" i="1" dirty="0">
                <a:solidFill>
                  <a:schemeClr val="tx1">
                    <a:lumMod val="75000"/>
                    <a:lumOff val="25000"/>
                  </a:schemeClr>
                </a:solidFill>
              </a:rPr>
              <a:t>Two-way Decision Point</a:t>
            </a:r>
          </a:p>
          <a:p>
            <a:pPr algn="l"/>
            <a:endParaRPr lang="en-US" sz="1400" i="1" dirty="0">
              <a:solidFill>
                <a:schemeClr val="tx1">
                  <a:lumMod val="75000"/>
                  <a:lumOff val="25000"/>
                </a:schemeClr>
              </a:solidFill>
            </a:endParaRPr>
          </a:p>
          <a:p>
            <a:pPr algn="l"/>
            <a:r>
              <a:rPr lang="en-US" sz="1700" i="1" dirty="0">
                <a:solidFill>
                  <a:schemeClr val="tx1">
                    <a:lumMod val="75000"/>
                    <a:lumOff val="25000"/>
                  </a:schemeClr>
                </a:solidFill>
              </a:rPr>
              <a:t>Multi-Decision Point or Preparation Stage*</a:t>
            </a:r>
          </a:p>
          <a:p>
            <a:pPr algn="l"/>
            <a:endParaRPr lang="en-US" sz="1400" i="1" dirty="0">
              <a:solidFill>
                <a:schemeClr val="tx1">
                  <a:lumMod val="75000"/>
                  <a:lumOff val="25000"/>
                </a:schemeClr>
              </a:solidFill>
            </a:endParaRPr>
          </a:p>
          <a:p>
            <a:pPr algn="l"/>
            <a:r>
              <a:rPr lang="en-US" sz="1700" i="1" dirty="0">
                <a:solidFill>
                  <a:schemeClr val="tx1">
                    <a:lumMod val="75000"/>
                    <a:lumOff val="25000"/>
                  </a:schemeClr>
                </a:solidFill>
              </a:rPr>
              <a:t>Database</a:t>
            </a:r>
          </a:p>
        </p:txBody>
      </p:sp>
      <p:sp>
        <p:nvSpPr>
          <p:cNvPr id="5" name="TextBox 4"/>
          <p:cNvSpPr txBox="1"/>
          <p:nvPr/>
        </p:nvSpPr>
        <p:spPr>
          <a:xfrm>
            <a:off x="1295400" y="2381703"/>
            <a:ext cx="3276600" cy="3693319"/>
          </a:xfrm>
          <a:prstGeom prst="rect">
            <a:avLst/>
          </a:prstGeom>
          <a:noFill/>
        </p:spPr>
        <p:txBody>
          <a:bodyPr wrap="square" rtlCol="0">
            <a:spAutoFit/>
          </a:bodyPr>
          <a:lstStyle/>
          <a:p>
            <a:r>
              <a:rPr lang="en-US" sz="1700" i="1" dirty="0" smtClean="0">
                <a:solidFill>
                  <a:schemeClr val="tx1">
                    <a:lumMod val="75000"/>
                    <a:lumOff val="25000"/>
                  </a:schemeClr>
                </a:solidFill>
              </a:rPr>
              <a:t>Start </a:t>
            </a:r>
            <a:r>
              <a:rPr lang="en-US" sz="1700" i="1" dirty="0">
                <a:solidFill>
                  <a:schemeClr val="tx1">
                    <a:lumMod val="75000"/>
                    <a:lumOff val="25000"/>
                  </a:schemeClr>
                </a:solidFill>
              </a:rPr>
              <a:t>or </a:t>
            </a:r>
            <a:r>
              <a:rPr lang="en-US" sz="1700" i="1" dirty="0" smtClean="0">
                <a:solidFill>
                  <a:schemeClr val="tx1">
                    <a:lumMod val="75000"/>
                    <a:lumOff val="25000"/>
                  </a:schemeClr>
                </a:solidFill>
              </a:rPr>
              <a:t>Stop</a:t>
            </a:r>
          </a:p>
          <a:p>
            <a:endParaRPr lang="en-US" sz="1400" i="1" dirty="0">
              <a:solidFill>
                <a:schemeClr val="tx1">
                  <a:lumMod val="75000"/>
                  <a:lumOff val="25000"/>
                </a:schemeClr>
              </a:solidFill>
            </a:endParaRPr>
          </a:p>
          <a:p>
            <a:r>
              <a:rPr lang="en-US" sz="1700" i="1" dirty="0" smtClean="0">
                <a:solidFill>
                  <a:schemeClr val="tx1">
                    <a:lumMod val="75000"/>
                    <a:lumOff val="25000"/>
                  </a:schemeClr>
                </a:solidFill>
              </a:rPr>
              <a:t>Step</a:t>
            </a:r>
            <a:r>
              <a:rPr lang="en-US" sz="1700" i="1" dirty="0">
                <a:solidFill>
                  <a:schemeClr val="tx1">
                    <a:lumMod val="75000"/>
                    <a:lumOff val="25000"/>
                  </a:schemeClr>
                </a:solidFill>
              </a:rPr>
              <a:t>, Process, </a:t>
            </a:r>
            <a:r>
              <a:rPr lang="en-US" sz="1700" i="1" dirty="0" smtClean="0">
                <a:solidFill>
                  <a:schemeClr val="tx1">
                    <a:lumMod val="75000"/>
                    <a:lumOff val="25000"/>
                  </a:schemeClr>
                </a:solidFill>
              </a:rPr>
              <a:t>Operation</a:t>
            </a:r>
            <a:r>
              <a:rPr lang="en-US" sz="1700" i="1" dirty="0">
                <a:solidFill>
                  <a:schemeClr val="tx1">
                    <a:lumMod val="75000"/>
                    <a:lumOff val="25000"/>
                  </a:schemeClr>
                </a:solidFill>
              </a:rPr>
              <a:t>	</a:t>
            </a:r>
            <a:endParaRPr lang="en-US" sz="1700" i="1" dirty="0" smtClean="0">
              <a:solidFill>
                <a:schemeClr val="tx1">
                  <a:lumMod val="75000"/>
                  <a:lumOff val="25000"/>
                </a:schemeClr>
              </a:solidFill>
            </a:endParaRPr>
          </a:p>
          <a:p>
            <a:endParaRPr lang="en-US" sz="1400" i="1" dirty="0">
              <a:solidFill>
                <a:schemeClr val="tx1">
                  <a:lumMod val="75000"/>
                  <a:lumOff val="25000"/>
                </a:schemeClr>
              </a:solidFill>
            </a:endParaRPr>
          </a:p>
          <a:p>
            <a:r>
              <a:rPr lang="en-US" sz="1700" i="1" dirty="0" smtClean="0">
                <a:solidFill>
                  <a:schemeClr val="tx1">
                    <a:lumMod val="75000"/>
                    <a:lumOff val="25000"/>
                  </a:schemeClr>
                </a:solidFill>
              </a:rPr>
              <a:t>Predefined </a:t>
            </a:r>
            <a:r>
              <a:rPr lang="en-US" sz="1700" i="1" dirty="0">
                <a:solidFill>
                  <a:schemeClr val="tx1">
                    <a:lumMod val="75000"/>
                    <a:lumOff val="25000"/>
                  </a:schemeClr>
                </a:solidFill>
              </a:rPr>
              <a:t>Process or </a:t>
            </a:r>
            <a:r>
              <a:rPr lang="en-US" sz="1700" i="1" dirty="0" smtClean="0">
                <a:solidFill>
                  <a:schemeClr val="tx1">
                    <a:lumMod val="75000"/>
                    <a:lumOff val="25000"/>
                  </a:schemeClr>
                </a:solidFill>
              </a:rPr>
              <a:t>Sub-Process</a:t>
            </a:r>
            <a:endParaRPr lang="en-US" sz="1700" i="1" dirty="0">
              <a:solidFill>
                <a:schemeClr val="tx1">
                  <a:lumMod val="75000"/>
                  <a:lumOff val="25000"/>
                </a:schemeClr>
              </a:solidFill>
            </a:endParaRPr>
          </a:p>
          <a:p>
            <a:endParaRPr lang="en-US" sz="1400" i="1" dirty="0" smtClean="0">
              <a:solidFill>
                <a:schemeClr val="tx1">
                  <a:lumMod val="75000"/>
                  <a:lumOff val="25000"/>
                </a:schemeClr>
              </a:solidFill>
            </a:endParaRPr>
          </a:p>
          <a:p>
            <a:r>
              <a:rPr lang="en-US" sz="1700" i="1" dirty="0" smtClean="0">
                <a:solidFill>
                  <a:schemeClr val="tx1">
                    <a:lumMod val="75000"/>
                    <a:lumOff val="25000"/>
                  </a:schemeClr>
                </a:solidFill>
              </a:rPr>
              <a:t>Alternate </a:t>
            </a:r>
            <a:r>
              <a:rPr lang="en-US" sz="1700" i="1" dirty="0">
                <a:solidFill>
                  <a:schemeClr val="tx1">
                    <a:lumMod val="75000"/>
                    <a:lumOff val="25000"/>
                  </a:schemeClr>
                </a:solidFill>
              </a:rPr>
              <a:t>Step, Process, Operation</a:t>
            </a:r>
          </a:p>
          <a:p>
            <a:endParaRPr lang="en-US" sz="1400" i="1" dirty="0" smtClean="0">
              <a:solidFill>
                <a:schemeClr val="tx1">
                  <a:lumMod val="75000"/>
                  <a:lumOff val="25000"/>
                </a:schemeClr>
              </a:solidFill>
            </a:endParaRPr>
          </a:p>
          <a:p>
            <a:r>
              <a:rPr lang="en-US" sz="1700" i="1" dirty="0" smtClean="0">
                <a:solidFill>
                  <a:schemeClr val="tx1">
                    <a:lumMod val="75000"/>
                    <a:lumOff val="25000"/>
                  </a:schemeClr>
                </a:solidFill>
              </a:rPr>
              <a:t>Manual </a:t>
            </a:r>
            <a:r>
              <a:rPr lang="en-US" sz="1700" i="1" dirty="0">
                <a:solidFill>
                  <a:schemeClr val="tx1">
                    <a:lumMod val="75000"/>
                    <a:lumOff val="25000"/>
                  </a:schemeClr>
                </a:solidFill>
              </a:rPr>
              <a:t>Operation</a:t>
            </a:r>
          </a:p>
          <a:p>
            <a:endParaRPr lang="en-US" sz="1400" i="1" dirty="0" smtClean="0">
              <a:solidFill>
                <a:schemeClr val="tx1">
                  <a:lumMod val="75000"/>
                  <a:lumOff val="25000"/>
                </a:schemeClr>
              </a:solidFill>
            </a:endParaRPr>
          </a:p>
          <a:p>
            <a:r>
              <a:rPr lang="en-US" sz="1700" i="1" dirty="0" smtClean="0">
                <a:solidFill>
                  <a:schemeClr val="tx1">
                    <a:lumMod val="75000"/>
                    <a:lumOff val="25000"/>
                  </a:schemeClr>
                </a:solidFill>
              </a:rPr>
              <a:t>Delay</a:t>
            </a:r>
            <a:endParaRPr lang="en-US" sz="1700" i="1" dirty="0">
              <a:solidFill>
                <a:schemeClr val="tx1">
                  <a:lumMod val="75000"/>
                  <a:lumOff val="25000"/>
                </a:schemeClr>
              </a:solidFill>
            </a:endParaRPr>
          </a:p>
          <a:p>
            <a:endParaRPr lang="en-US" sz="1400" i="1" dirty="0" smtClean="0">
              <a:solidFill>
                <a:schemeClr val="tx1">
                  <a:lumMod val="75000"/>
                  <a:lumOff val="25000"/>
                </a:schemeClr>
              </a:solidFill>
            </a:endParaRPr>
          </a:p>
          <a:p>
            <a:r>
              <a:rPr lang="en-US" sz="1700" i="1" dirty="0" smtClean="0">
                <a:solidFill>
                  <a:schemeClr val="tx1">
                    <a:lumMod val="75000"/>
                    <a:lumOff val="25000"/>
                  </a:schemeClr>
                </a:solidFill>
              </a:rPr>
              <a:t>Document</a:t>
            </a:r>
            <a:endParaRPr lang="en-US" sz="1700" i="1" dirty="0">
              <a:solidFill>
                <a:schemeClr val="tx1">
                  <a:lumMod val="75000"/>
                  <a:lumOff val="25000"/>
                </a:schemeClr>
              </a:solidFill>
            </a:endParaRPr>
          </a:p>
          <a:p>
            <a:endParaRPr lang="en-US" sz="1400" i="1" dirty="0" smtClean="0">
              <a:solidFill>
                <a:schemeClr val="tx1">
                  <a:lumMod val="75000"/>
                  <a:lumOff val="25000"/>
                </a:schemeClr>
              </a:solidFill>
            </a:endParaRPr>
          </a:p>
          <a:p>
            <a:r>
              <a:rPr lang="en-US" sz="1700" i="1" dirty="0" smtClean="0">
                <a:solidFill>
                  <a:schemeClr val="tx1">
                    <a:lumMod val="75000"/>
                    <a:lumOff val="25000"/>
                  </a:schemeClr>
                </a:solidFill>
              </a:rPr>
              <a:t>Multi-Documents</a:t>
            </a:r>
            <a:endParaRPr lang="en-US" sz="1700" i="1" dirty="0">
              <a:solidFill>
                <a:schemeClr val="tx1">
                  <a:lumMod val="75000"/>
                  <a:lumOff val="25000"/>
                </a:schemeClr>
              </a:solidFill>
            </a:endParaRPr>
          </a:p>
        </p:txBody>
      </p:sp>
      <p:sp>
        <p:nvSpPr>
          <p:cNvPr id="6" name="TextBox 5"/>
          <p:cNvSpPr txBox="1"/>
          <p:nvPr/>
        </p:nvSpPr>
        <p:spPr>
          <a:xfrm>
            <a:off x="225563" y="6550223"/>
            <a:ext cx="8534400" cy="307777"/>
          </a:xfrm>
          <a:prstGeom prst="rect">
            <a:avLst/>
          </a:prstGeom>
          <a:noFill/>
        </p:spPr>
        <p:txBody>
          <a:bodyPr wrap="square" rtlCol="0">
            <a:spAutoFit/>
          </a:bodyPr>
          <a:lstStyle/>
          <a:p>
            <a:r>
              <a:rPr lang="en-US" sz="1400" dirty="0" smtClean="0"/>
              <a:t>*This symbol has taken on two meanings over time which are Multiple Decision Point or a Preparation Stage. </a:t>
            </a:r>
            <a:endParaRPr lang="en-US" sz="1400" dirty="0"/>
          </a:p>
        </p:txBody>
      </p:sp>
      <p:sp>
        <p:nvSpPr>
          <p:cNvPr id="7" name="TextBox 6"/>
          <p:cNvSpPr txBox="1"/>
          <p:nvPr/>
        </p:nvSpPr>
        <p:spPr>
          <a:xfrm>
            <a:off x="411399" y="1295400"/>
            <a:ext cx="8534400" cy="738664"/>
          </a:xfrm>
          <a:prstGeom prst="rect">
            <a:avLst/>
          </a:prstGeom>
          <a:noFill/>
        </p:spPr>
        <p:txBody>
          <a:bodyPr wrap="square" rtlCol="0">
            <a:spAutoFit/>
          </a:bodyPr>
          <a:lstStyle/>
          <a:p>
            <a:pPr algn="ctr"/>
            <a:r>
              <a:rPr lang="en-US" sz="1400" dirty="0" smtClean="0">
                <a:latin typeface="Tahoma" panose="020B0604030504040204" pitchFamily="34" charset="0"/>
                <a:ea typeface="Tahoma" panose="020B0604030504040204" pitchFamily="34" charset="0"/>
                <a:cs typeface="Tahoma" panose="020B0604030504040204" pitchFamily="34" charset="0"/>
              </a:rPr>
              <a:t>These are the most commonly used symbols. Most important is to get the process mapped and identify rework loops and other paths that occasionally arise. Colors are not critical. Certification exams often have a question regarding the meaning of one or a few of these most common symbols</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286966" y="2863224"/>
            <a:ext cx="8382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616183" y="2344462"/>
            <a:ext cx="419100" cy="40532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286966" y="3777624"/>
            <a:ext cx="838200" cy="3048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Predefined Process 11"/>
          <p:cNvSpPr/>
          <p:nvPr/>
        </p:nvSpPr>
        <p:spPr>
          <a:xfrm>
            <a:off x="286966" y="3320424"/>
            <a:ext cx="838200" cy="282901"/>
          </a:xfrm>
          <a:prstGeom prst="flowChartPredefined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Terminator 12"/>
          <p:cNvSpPr/>
          <p:nvPr/>
        </p:nvSpPr>
        <p:spPr>
          <a:xfrm>
            <a:off x="286966" y="2418992"/>
            <a:ext cx="838200" cy="278861"/>
          </a:xfrm>
          <a:prstGeom prst="flowChartTermina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pic>
        <p:nvPicPr>
          <p:cNvPr id="1026" name="Picture 2" descr="C:\Users\asommer\Desktop\SSM\Modal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6297" y="591907"/>
            <a:ext cx="4409202" cy="703491"/>
          </a:xfrm>
          <a:prstGeom prst="rect">
            <a:avLst/>
          </a:prstGeom>
          <a:noFill/>
          <a:extLst>
            <a:ext uri="{909E8E84-426E-40DD-AFC4-6F175D3DCCD1}">
              <a14:hiddenFill xmlns:a14="http://schemas.microsoft.com/office/drawing/2010/main">
                <a:solidFill>
                  <a:srgbClr val="FFFFFF"/>
                </a:solidFill>
              </a14:hiddenFill>
            </a:ext>
          </a:extLst>
        </p:spPr>
      </p:pic>
      <p:sp>
        <p:nvSpPr>
          <p:cNvPr id="14" name="Flowchart: Decision 13"/>
          <p:cNvSpPr/>
          <p:nvPr/>
        </p:nvSpPr>
        <p:spPr>
          <a:xfrm>
            <a:off x="4648810" y="4648200"/>
            <a:ext cx="439569" cy="457200"/>
          </a:xfrm>
          <a:prstGeom prst="flowChartDecis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10800000">
            <a:off x="4616178" y="2965359"/>
            <a:ext cx="472200" cy="405321"/>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a:off x="4616183" y="4075988"/>
            <a:ext cx="472196" cy="405321"/>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a:off x="4648810" y="3733800"/>
            <a:ext cx="439569"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Hexagon 21"/>
          <p:cNvSpPr/>
          <p:nvPr/>
        </p:nvSpPr>
        <p:spPr>
          <a:xfrm>
            <a:off x="4411494" y="5257800"/>
            <a:ext cx="826445" cy="304800"/>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Document 22"/>
          <p:cNvSpPr/>
          <p:nvPr/>
        </p:nvSpPr>
        <p:spPr>
          <a:xfrm>
            <a:off x="406536" y="5183291"/>
            <a:ext cx="599060" cy="398693"/>
          </a:xfrm>
          <a:prstGeom prst="flowChartDocumen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Multidocument 23"/>
          <p:cNvSpPr/>
          <p:nvPr/>
        </p:nvSpPr>
        <p:spPr>
          <a:xfrm>
            <a:off x="380596" y="5657564"/>
            <a:ext cx="609600" cy="551093"/>
          </a:xfrm>
          <a:prstGeom prst="flowChartMultidocumen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Delay 25"/>
          <p:cNvSpPr/>
          <p:nvPr/>
        </p:nvSpPr>
        <p:spPr>
          <a:xfrm>
            <a:off x="470169" y="4738991"/>
            <a:ext cx="503001" cy="304800"/>
          </a:xfrm>
          <a:prstGeom prst="flowChartDelay">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Magnetic Disk 26"/>
          <p:cNvSpPr/>
          <p:nvPr/>
        </p:nvSpPr>
        <p:spPr>
          <a:xfrm>
            <a:off x="4492763" y="5791200"/>
            <a:ext cx="665939" cy="283822"/>
          </a:xfrm>
          <a:prstGeom prst="flowChartMagneticDis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apezoid 27"/>
          <p:cNvSpPr/>
          <p:nvPr/>
        </p:nvSpPr>
        <p:spPr>
          <a:xfrm rot="10800000">
            <a:off x="286966" y="4228362"/>
            <a:ext cx="834553" cy="304800"/>
          </a:xfrm>
          <a:prstGeom prst="trapezoi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5396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Words>
  <Application>Microsoft Office PowerPoint</Application>
  <PresentationFormat>On-screen Show (4:3)</PresentationFormat>
  <Paragraphs>32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2021-01-06T13:47:46Z</dcterms:created>
  <dcterms:modified xsi:type="dcterms:W3CDTF">2021-01-06T13:48:18Z</dcterms:modified>
</cp:coreProperties>
</file>