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648" r:id="rId1"/>
  </p:sldMasterIdLst>
  <p:sldIdLst>
    <p:sldId id="257" r:id="rId2"/>
    <p:sldId id="258" r:id="rId3"/>
    <p:sldId id="256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60"/>
  </p:normalViewPr>
  <p:slideViewPr>
    <p:cSldViewPr snapToGrid="0">
      <p:cViewPr varScale="1">
        <p:scale>
          <a:sx n="74" d="100"/>
          <a:sy n="74" d="100"/>
        </p:scale>
        <p:origin x="56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3/23/2016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3/23/2016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3/23/2016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3/23/2016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3/23/2016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3/23/2016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3/23/2016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3/23/2016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3/23/2016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3/23/2016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96DFF08F-DC6B-4601-B491-B0F83F6DD2DA}" type="datetimeFigureOut">
              <a:rPr lang="en-US" dirty="0"/>
              <a:t>3/23/2016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3/23/2016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166364"/>
            <a:ext cx="12191999" cy="1739347"/>
          </a:xfrm>
        </p:spPr>
        <p:txBody>
          <a:bodyPr/>
          <a:lstStyle/>
          <a:p>
            <a:r>
              <a:rPr lang="en-US" dirty="0" smtClean="0"/>
              <a:t>D-M-A-</a:t>
            </a:r>
            <a:r>
              <a:rPr lang="en-US" dirty="0" smtClean="0">
                <a:latin typeface="Consolas" panose="020B0609020204030204" pitchFamily="49" charset="0"/>
              </a:rPr>
              <a:t>I</a:t>
            </a:r>
            <a:r>
              <a:rPr lang="en-US" dirty="0" smtClean="0"/>
              <a:t>-C</a:t>
            </a:r>
            <a:br>
              <a:rPr lang="en-US" dirty="0" smtClean="0"/>
            </a:br>
            <a:r>
              <a:rPr lang="en-US" sz="4800" dirty="0" smtClean="0"/>
              <a:t>RoadmaP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2861750"/>
          </a:xfrm>
        </p:spPr>
        <p:txBody>
          <a:bodyPr>
            <a:normAutofit/>
          </a:bodyPr>
          <a:lstStyle/>
          <a:p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Tools         –&gt;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Process Steps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–&gt;	    Deliverables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sz="1600" dirty="0" smtClean="0"/>
              <a:t>Six-Sigma-Material.com © </a:t>
            </a:r>
            <a:endParaRPr lang="en-US" sz="1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581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1999" cy="6857999"/>
          </a:xfrm>
          <a:solidFill>
            <a:schemeClr val="tx1"/>
          </a:solidFill>
        </p:spPr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sz="4800" dirty="0"/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1365161" y="3088436"/>
            <a:ext cx="3200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77800" indent="-1778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r" eaLnBrk="1" hangingPunct="1">
              <a:spcAft>
                <a:spcPct val="25000"/>
              </a:spcAft>
              <a:buClr>
                <a:schemeClr val="tx1"/>
              </a:buClr>
            </a:pPr>
            <a:r>
              <a:rPr lang="en-US" altLang="en-US" sz="1400" dirty="0" smtClean="0">
                <a:solidFill>
                  <a:schemeClr val="bg2"/>
                </a:solidFill>
                <a:latin typeface="Arial" panose="020B0604020202020204" pitchFamily="34" charset="0"/>
              </a:rPr>
              <a:t>    Customer </a:t>
            </a:r>
            <a:r>
              <a:rPr lang="en-US" altLang="en-US" sz="1400" dirty="0">
                <a:solidFill>
                  <a:schemeClr val="bg2"/>
                </a:solidFill>
                <a:latin typeface="Arial" panose="020B0604020202020204" pitchFamily="34" charset="0"/>
              </a:rPr>
              <a:t>Requirements (VOC)</a:t>
            </a:r>
          </a:p>
          <a:p>
            <a:pPr algn="r" eaLnBrk="1" hangingPunct="1">
              <a:spcAft>
                <a:spcPct val="25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1400" dirty="0">
                <a:solidFill>
                  <a:schemeClr val="bg2"/>
                </a:solidFill>
                <a:latin typeface="Arial" panose="020B0604020202020204" pitchFamily="34" charset="0"/>
              </a:rPr>
              <a:t>CTQ Characteristics</a:t>
            </a:r>
          </a:p>
          <a:p>
            <a:pPr algn="r" eaLnBrk="1" hangingPunct="1">
              <a:spcAft>
                <a:spcPct val="25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1400" dirty="0">
                <a:solidFill>
                  <a:schemeClr val="bg2"/>
                </a:solidFill>
                <a:latin typeface="Arial" panose="020B0604020202020204" pitchFamily="34" charset="0"/>
              </a:rPr>
              <a:t>Project Metrics (Y’s)</a:t>
            </a:r>
          </a:p>
          <a:p>
            <a:pPr algn="r" eaLnBrk="1" hangingPunct="1">
              <a:spcAft>
                <a:spcPct val="25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1400" dirty="0">
                <a:solidFill>
                  <a:schemeClr val="bg2"/>
                </a:solidFill>
                <a:latin typeface="Arial" panose="020B0604020202020204" pitchFamily="34" charset="0"/>
              </a:rPr>
              <a:t>Operational Definition</a:t>
            </a:r>
          </a:p>
        </p:txBody>
      </p:sp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5150246" y="3240836"/>
            <a:ext cx="1828800" cy="762000"/>
          </a:xfrm>
          <a:prstGeom prst="rect">
            <a:avLst/>
          </a:prstGeom>
          <a:solidFill>
            <a:schemeClr val="bg2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endParaRPr lang="en-US" altLang="en-US">
              <a:solidFill>
                <a:schemeClr val="bg2"/>
              </a:solidFill>
            </a:endParaRPr>
          </a:p>
        </p:txBody>
      </p:sp>
      <p:sp>
        <p:nvSpPr>
          <p:cNvPr id="8" name="Text Box 13"/>
          <p:cNvSpPr txBox="1">
            <a:spLocks noChangeArrowheads="1"/>
          </p:cNvSpPr>
          <p:nvPr/>
        </p:nvSpPr>
        <p:spPr bwMode="auto">
          <a:xfrm>
            <a:off x="5455046" y="3317036"/>
            <a:ext cx="12192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/>
            <a:r>
              <a:rPr lang="en-US" altLang="en-US" sz="1400" dirty="0">
                <a:latin typeface="Arial" panose="020B0604020202020204" pitchFamily="34" charset="0"/>
              </a:rPr>
              <a:t>SELECT CTQ(s)</a:t>
            </a:r>
          </a:p>
        </p:txBody>
      </p:sp>
      <p:sp>
        <p:nvSpPr>
          <p:cNvPr id="9" name="Text Box 14"/>
          <p:cNvSpPr txBox="1">
            <a:spLocks noChangeArrowheads="1"/>
          </p:cNvSpPr>
          <p:nvPr/>
        </p:nvSpPr>
        <p:spPr bwMode="auto">
          <a:xfrm>
            <a:off x="9157096" y="1416799"/>
            <a:ext cx="1841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/>
            <a:endParaRPr lang="en-US" altLang="en-US" sz="1000" b="0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0" name="Line 15"/>
          <p:cNvSpPr>
            <a:spLocks noChangeShapeType="1"/>
          </p:cNvSpPr>
          <p:nvPr/>
        </p:nvSpPr>
        <p:spPr bwMode="auto">
          <a:xfrm>
            <a:off x="5836046" y="1869236"/>
            <a:ext cx="684213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chemeClr val="bg2"/>
              </a:solidFill>
            </a:endParaRPr>
          </a:p>
        </p:txBody>
      </p:sp>
      <p:sp>
        <p:nvSpPr>
          <p:cNvPr id="11" name="Line 16"/>
          <p:cNvSpPr>
            <a:spLocks noChangeShapeType="1"/>
          </p:cNvSpPr>
          <p:nvPr/>
        </p:nvSpPr>
        <p:spPr bwMode="auto">
          <a:xfrm>
            <a:off x="6701234" y="1869236"/>
            <a:ext cx="685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chemeClr val="bg2"/>
              </a:solidFill>
            </a:endParaRPr>
          </a:p>
        </p:txBody>
      </p:sp>
      <p:sp>
        <p:nvSpPr>
          <p:cNvPr id="12" name="Rectangle 18"/>
          <p:cNvSpPr>
            <a:spLocks noChangeArrowheads="1"/>
          </p:cNvSpPr>
          <p:nvPr/>
        </p:nvSpPr>
        <p:spPr bwMode="auto">
          <a:xfrm>
            <a:off x="7512446" y="3088436"/>
            <a:ext cx="30480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14300" indent="-1143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l">
              <a:spcAft>
                <a:spcPct val="25000"/>
              </a:spcAft>
              <a:buFont typeface="Wingdings" panose="05000000000000000000" pitchFamily="2" charset="2"/>
              <a:buChar char="ü"/>
            </a:pPr>
            <a:r>
              <a:rPr lang="en-US" altLang="en-US" sz="1400">
                <a:solidFill>
                  <a:schemeClr val="bg2"/>
                </a:solidFill>
                <a:latin typeface="Arial" panose="020B0604020202020204" pitchFamily="34" charset="0"/>
              </a:rPr>
              <a:t> CTQ Linkage and Approval</a:t>
            </a:r>
          </a:p>
          <a:p>
            <a:pPr algn="l">
              <a:spcAft>
                <a:spcPct val="25000"/>
              </a:spcAft>
              <a:buFont typeface="Wingdings" panose="05000000000000000000" pitchFamily="2" charset="2"/>
              <a:buChar char="ü"/>
            </a:pPr>
            <a:r>
              <a:rPr lang="en-US" altLang="en-US" sz="1400">
                <a:solidFill>
                  <a:schemeClr val="bg2"/>
                </a:solidFill>
                <a:latin typeface="Arial" panose="020B0604020202020204" pitchFamily="34" charset="0"/>
              </a:rPr>
              <a:t> Defined Project Y’s</a:t>
            </a:r>
          </a:p>
          <a:p>
            <a:pPr algn="l">
              <a:spcAft>
                <a:spcPct val="25000"/>
              </a:spcAft>
              <a:buFont typeface="Wingdings" panose="05000000000000000000" pitchFamily="2" charset="2"/>
              <a:buChar char="ü"/>
            </a:pPr>
            <a:r>
              <a:rPr lang="en-US" altLang="en-US" sz="1400">
                <a:solidFill>
                  <a:schemeClr val="bg2"/>
                </a:solidFill>
                <a:latin typeface="Arial" panose="020B0604020202020204" pitchFamily="34" charset="0"/>
              </a:rPr>
              <a:t> LSL &amp; USL (Specs) of Y’s</a:t>
            </a:r>
          </a:p>
          <a:p>
            <a:pPr algn="l">
              <a:spcAft>
                <a:spcPct val="25000"/>
              </a:spcAft>
              <a:buFont typeface="Wingdings" panose="05000000000000000000" pitchFamily="2" charset="2"/>
              <a:buChar char="ü"/>
            </a:pPr>
            <a:r>
              <a:rPr lang="en-US" altLang="en-US" sz="1400">
                <a:solidFill>
                  <a:schemeClr val="bg2"/>
                </a:solidFill>
                <a:latin typeface="Arial" panose="020B0604020202020204" pitchFamily="34" charset="0"/>
              </a:rPr>
              <a:t> Refined Financial Estimation </a:t>
            </a:r>
          </a:p>
          <a:p>
            <a:pPr algn="l">
              <a:buFont typeface="Wingdings" panose="05000000000000000000" pitchFamily="2" charset="2"/>
              <a:buChar char="ü"/>
            </a:pPr>
            <a:endParaRPr lang="en-US" altLang="en-US" sz="1400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3" name="AutoShape 29"/>
          <p:cNvSpPr>
            <a:spLocks noChangeArrowheads="1"/>
          </p:cNvSpPr>
          <p:nvPr/>
        </p:nvSpPr>
        <p:spPr bwMode="auto">
          <a:xfrm>
            <a:off x="6979046" y="3469436"/>
            <a:ext cx="457200" cy="304800"/>
          </a:xfrm>
          <a:prstGeom prst="rightArrow">
            <a:avLst>
              <a:gd name="adj1" fmla="val 50000"/>
              <a:gd name="adj2" fmla="val 37500"/>
            </a:avLst>
          </a:prstGeom>
          <a:solidFill>
            <a:schemeClr val="bg1"/>
          </a:solidFill>
          <a:ln w="2540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/>
            <a:endParaRPr lang="en-US" altLang="en-US">
              <a:solidFill>
                <a:schemeClr val="bg2"/>
              </a:solidFill>
            </a:endParaRPr>
          </a:p>
        </p:txBody>
      </p:sp>
      <p:sp>
        <p:nvSpPr>
          <p:cNvPr id="14" name="AutoShape 27"/>
          <p:cNvSpPr>
            <a:spLocks noChangeArrowheads="1"/>
          </p:cNvSpPr>
          <p:nvPr/>
        </p:nvSpPr>
        <p:spPr bwMode="auto">
          <a:xfrm>
            <a:off x="4693046" y="3469436"/>
            <a:ext cx="457200" cy="304800"/>
          </a:xfrm>
          <a:prstGeom prst="rightArrow">
            <a:avLst>
              <a:gd name="adj1" fmla="val 50000"/>
              <a:gd name="adj2" fmla="val 37500"/>
            </a:avLst>
          </a:prstGeom>
          <a:solidFill>
            <a:schemeClr val="bg1"/>
          </a:solidFill>
          <a:ln w="2540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/>
            <a:endParaRPr lang="en-US" altLang="en-US">
              <a:solidFill>
                <a:schemeClr val="bg2"/>
              </a:solidFill>
            </a:endParaRPr>
          </a:p>
        </p:txBody>
      </p:sp>
      <p:sp>
        <p:nvSpPr>
          <p:cNvPr id="15" name="Text Box 30"/>
          <p:cNvSpPr txBox="1">
            <a:spLocks noChangeArrowheads="1"/>
          </p:cNvSpPr>
          <p:nvPr/>
        </p:nvSpPr>
        <p:spPr bwMode="auto">
          <a:xfrm>
            <a:off x="1365161" y="4536236"/>
            <a:ext cx="3200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77800" indent="-1778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r" eaLnBrk="1" hangingPunct="1">
              <a:spcAft>
                <a:spcPct val="25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1400">
                <a:solidFill>
                  <a:schemeClr val="bg2"/>
                </a:solidFill>
                <a:latin typeface="Arial" panose="020B0604020202020204" pitchFamily="34" charset="0"/>
              </a:rPr>
              <a:t>Suppliers</a:t>
            </a:r>
          </a:p>
          <a:p>
            <a:pPr algn="r" eaLnBrk="1" hangingPunct="1">
              <a:spcAft>
                <a:spcPct val="25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1400">
                <a:solidFill>
                  <a:schemeClr val="bg2"/>
                </a:solidFill>
                <a:latin typeface="Arial" panose="020B0604020202020204" pitchFamily="34" charset="0"/>
              </a:rPr>
              <a:t>High Level Process Inputs</a:t>
            </a:r>
          </a:p>
          <a:p>
            <a:pPr algn="r" eaLnBrk="1" hangingPunct="1">
              <a:spcAft>
                <a:spcPct val="25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1400">
                <a:solidFill>
                  <a:schemeClr val="bg2"/>
                </a:solidFill>
                <a:latin typeface="Arial" panose="020B0604020202020204" pitchFamily="34" charset="0"/>
              </a:rPr>
              <a:t>High Level Process Outputs</a:t>
            </a:r>
          </a:p>
          <a:p>
            <a:pPr algn="r" eaLnBrk="1" hangingPunct="1">
              <a:spcAft>
                <a:spcPct val="25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1400">
                <a:solidFill>
                  <a:schemeClr val="bg2"/>
                </a:solidFill>
                <a:latin typeface="Arial" panose="020B0604020202020204" pitchFamily="34" charset="0"/>
              </a:rPr>
              <a:t>Customer Requirements (VOC)</a:t>
            </a:r>
          </a:p>
          <a:p>
            <a:pPr algn="r" eaLnBrk="1" hangingPunct="1">
              <a:spcAft>
                <a:spcPct val="25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1400">
                <a:solidFill>
                  <a:schemeClr val="bg2"/>
                </a:solidFill>
                <a:latin typeface="Arial" panose="020B0604020202020204" pitchFamily="34" charset="0"/>
              </a:rPr>
              <a:t>Kano Model</a:t>
            </a:r>
          </a:p>
          <a:p>
            <a:pPr algn="r" eaLnBrk="1" hangingPunct="1">
              <a:spcAft>
                <a:spcPct val="25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1400">
                <a:solidFill>
                  <a:schemeClr val="bg2"/>
                </a:solidFill>
                <a:latin typeface="Arial" panose="020B0604020202020204" pitchFamily="34" charset="0"/>
              </a:rPr>
              <a:t>Surveys</a:t>
            </a:r>
          </a:p>
          <a:p>
            <a:pPr algn="r" eaLnBrk="1" hangingPunct="1">
              <a:spcAft>
                <a:spcPct val="25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1400">
                <a:solidFill>
                  <a:schemeClr val="bg2"/>
                </a:solidFill>
                <a:latin typeface="Arial" panose="020B0604020202020204" pitchFamily="34" charset="0"/>
              </a:rPr>
              <a:t>Stakeholder Analysis</a:t>
            </a:r>
          </a:p>
        </p:txBody>
      </p:sp>
      <p:sp>
        <p:nvSpPr>
          <p:cNvPr id="16" name="Rectangle 31"/>
          <p:cNvSpPr>
            <a:spLocks noChangeArrowheads="1"/>
          </p:cNvSpPr>
          <p:nvPr/>
        </p:nvSpPr>
        <p:spPr bwMode="auto">
          <a:xfrm>
            <a:off x="5150246" y="5107736"/>
            <a:ext cx="1828800" cy="762000"/>
          </a:xfrm>
          <a:prstGeom prst="rect">
            <a:avLst/>
          </a:prstGeom>
          <a:solidFill>
            <a:schemeClr val="bg2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endParaRPr lang="en-US" altLang="en-US">
              <a:solidFill>
                <a:schemeClr val="bg2"/>
              </a:solidFill>
            </a:endParaRPr>
          </a:p>
        </p:txBody>
      </p:sp>
      <p:sp>
        <p:nvSpPr>
          <p:cNvPr id="17" name="Text Box 32"/>
          <p:cNvSpPr txBox="1">
            <a:spLocks noChangeArrowheads="1"/>
          </p:cNvSpPr>
          <p:nvPr/>
        </p:nvSpPr>
        <p:spPr bwMode="auto">
          <a:xfrm>
            <a:off x="5455046" y="5107736"/>
            <a:ext cx="12192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/>
            <a:r>
              <a:rPr lang="en-US" altLang="en-US" sz="1400" dirty="0">
                <a:latin typeface="Arial" panose="020B0604020202020204" pitchFamily="34" charset="0"/>
              </a:rPr>
              <a:t>REFINED CONTRACT &amp; SCOPE</a:t>
            </a:r>
          </a:p>
        </p:txBody>
      </p:sp>
      <p:sp>
        <p:nvSpPr>
          <p:cNvPr id="18" name="Rectangle 33"/>
          <p:cNvSpPr>
            <a:spLocks noChangeArrowheads="1"/>
          </p:cNvSpPr>
          <p:nvPr/>
        </p:nvSpPr>
        <p:spPr bwMode="auto">
          <a:xfrm>
            <a:off x="7512446" y="4802936"/>
            <a:ext cx="3048000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14300" indent="-1143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l">
              <a:spcAft>
                <a:spcPct val="25000"/>
              </a:spcAft>
              <a:buFont typeface="Wingdings" panose="05000000000000000000" pitchFamily="2" charset="2"/>
              <a:buChar char="ü"/>
            </a:pPr>
            <a:r>
              <a:rPr lang="en-US" altLang="en-US" sz="1400">
                <a:solidFill>
                  <a:schemeClr val="bg2"/>
                </a:solidFill>
                <a:latin typeface="Arial" panose="020B0604020202020204" pitchFamily="34" charset="0"/>
              </a:rPr>
              <a:t> SIPOC</a:t>
            </a:r>
          </a:p>
          <a:p>
            <a:pPr algn="l">
              <a:spcAft>
                <a:spcPct val="25000"/>
              </a:spcAft>
              <a:buFont typeface="Wingdings" panose="05000000000000000000" pitchFamily="2" charset="2"/>
              <a:buChar char="ü"/>
            </a:pPr>
            <a:r>
              <a:rPr lang="en-US" altLang="en-US" sz="1400">
                <a:solidFill>
                  <a:schemeClr val="bg2"/>
                </a:solidFill>
                <a:latin typeface="Arial" panose="020B0604020202020204" pitchFamily="34" charset="0"/>
              </a:rPr>
              <a:t> Data Collection Plan</a:t>
            </a:r>
          </a:p>
          <a:p>
            <a:pPr algn="l">
              <a:spcAft>
                <a:spcPct val="25000"/>
              </a:spcAft>
              <a:buFont typeface="Wingdings" panose="05000000000000000000" pitchFamily="2" charset="2"/>
              <a:buChar char="ü"/>
            </a:pPr>
            <a:r>
              <a:rPr lang="en-US" altLang="en-US" sz="1400">
                <a:solidFill>
                  <a:schemeClr val="bg2"/>
                </a:solidFill>
                <a:latin typeface="Arial" panose="020B0604020202020204" pitchFamily="34" charset="0"/>
              </a:rPr>
              <a:t> Sampling Approach</a:t>
            </a:r>
          </a:p>
          <a:p>
            <a:pPr algn="l">
              <a:spcAft>
                <a:spcPct val="25000"/>
              </a:spcAft>
              <a:buFont typeface="Wingdings" panose="05000000000000000000" pitchFamily="2" charset="2"/>
              <a:buChar char="ü"/>
            </a:pPr>
            <a:r>
              <a:rPr lang="en-US" altLang="en-US" sz="1400">
                <a:solidFill>
                  <a:schemeClr val="bg2"/>
                </a:solidFill>
                <a:latin typeface="Arial" panose="020B0604020202020204" pitchFamily="34" charset="0"/>
              </a:rPr>
              <a:t> Process Map</a:t>
            </a:r>
          </a:p>
          <a:p>
            <a:pPr algn="l">
              <a:spcAft>
                <a:spcPct val="25000"/>
              </a:spcAft>
              <a:buFont typeface="Wingdings" panose="05000000000000000000" pitchFamily="2" charset="2"/>
              <a:buChar char="ü"/>
            </a:pPr>
            <a:r>
              <a:rPr lang="en-US" altLang="en-US" sz="1400">
                <a:solidFill>
                  <a:schemeClr val="bg2"/>
                </a:solidFill>
                <a:latin typeface="Arial" panose="020B0604020202020204" pitchFamily="34" charset="0"/>
              </a:rPr>
              <a:t> Identify Families of Variation</a:t>
            </a:r>
          </a:p>
          <a:p>
            <a:pPr algn="l">
              <a:spcAft>
                <a:spcPct val="25000"/>
              </a:spcAft>
              <a:buFont typeface="Wingdings" panose="05000000000000000000" pitchFamily="2" charset="2"/>
              <a:buChar char="ü"/>
            </a:pPr>
            <a:r>
              <a:rPr lang="en-US" altLang="en-US" sz="1400">
                <a:solidFill>
                  <a:schemeClr val="bg2"/>
                </a:solidFill>
                <a:latin typeface="Arial" panose="020B0604020202020204" pitchFamily="34" charset="0"/>
              </a:rPr>
              <a:t> Stakeholders Engaged</a:t>
            </a:r>
          </a:p>
          <a:p>
            <a:pPr algn="l">
              <a:spcAft>
                <a:spcPct val="25000"/>
              </a:spcAft>
            </a:pPr>
            <a:r>
              <a:rPr lang="en-US" altLang="en-US" sz="1400">
                <a:solidFill>
                  <a:schemeClr val="bg2"/>
                </a:solidFill>
                <a:latin typeface="Arial" panose="020B0604020202020204" pitchFamily="34" charset="0"/>
              </a:rPr>
              <a:t> </a:t>
            </a:r>
          </a:p>
          <a:p>
            <a:pPr algn="l"/>
            <a:endParaRPr lang="en-US" altLang="en-US" sz="1400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9" name="AutoShape 34"/>
          <p:cNvSpPr>
            <a:spLocks noChangeArrowheads="1"/>
          </p:cNvSpPr>
          <p:nvPr/>
        </p:nvSpPr>
        <p:spPr bwMode="auto">
          <a:xfrm>
            <a:off x="6979046" y="5336336"/>
            <a:ext cx="457200" cy="304800"/>
          </a:xfrm>
          <a:prstGeom prst="rightArrow">
            <a:avLst>
              <a:gd name="adj1" fmla="val 50000"/>
              <a:gd name="adj2" fmla="val 37500"/>
            </a:avLst>
          </a:prstGeom>
          <a:solidFill>
            <a:schemeClr val="bg1"/>
          </a:solidFill>
          <a:ln w="2540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/>
            <a:endParaRPr lang="en-US" altLang="en-US">
              <a:solidFill>
                <a:schemeClr val="bg2"/>
              </a:solidFill>
            </a:endParaRPr>
          </a:p>
        </p:txBody>
      </p:sp>
      <p:sp>
        <p:nvSpPr>
          <p:cNvPr id="20" name="AutoShape 35"/>
          <p:cNvSpPr>
            <a:spLocks noChangeArrowheads="1"/>
          </p:cNvSpPr>
          <p:nvPr/>
        </p:nvSpPr>
        <p:spPr bwMode="auto">
          <a:xfrm>
            <a:off x="4693046" y="5336336"/>
            <a:ext cx="457200" cy="304800"/>
          </a:xfrm>
          <a:prstGeom prst="rightArrow">
            <a:avLst>
              <a:gd name="adj1" fmla="val 50000"/>
              <a:gd name="adj2" fmla="val 37500"/>
            </a:avLst>
          </a:prstGeom>
          <a:solidFill>
            <a:schemeClr val="bg1"/>
          </a:solidFill>
          <a:ln w="2540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/>
            <a:endParaRPr lang="en-US" altLang="en-US">
              <a:solidFill>
                <a:schemeClr val="bg2"/>
              </a:solidFill>
            </a:endParaRPr>
          </a:p>
        </p:txBody>
      </p:sp>
      <p:sp>
        <p:nvSpPr>
          <p:cNvPr id="21" name="Text Box 36"/>
          <p:cNvSpPr txBox="1">
            <a:spLocks noChangeArrowheads="1"/>
          </p:cNvSpPr>
          <p:nvPr/>
        </p:nvSpPr>
        <p:spPr bwMode="auto">
          <a:xfrm>
            <a:off x="1365161" y="1259636"/>
            <a:ext cx="3200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77800" indent="-1778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r" eaLnBrk="1" hangingPunct="1">
              <a:spcAft>
                <a:spcPct val="25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1400" dirty="0">
                <a:solidFill>
                  <a:schemeClr val="bg2"/>
                </a:solidFill>
                <a:latin typeface="Arial" panose="020B0604020202020204" pitchFamily="34" charset="0"/>
              </a:rPr>
              <a:t>Problem Statement</a:t>
            </a:r>
          </a:p>
          <a:p>
            <a:pPr algn="r" eaLnBrk="1" hangingPunct="1">
              <a:spcAft>
                <a:spcPct val="25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1400" dirty="0">
                <a:solidFill>
                  <a:schemeClr val="bg2"/>
                </a:solidFill>
                <a:latin typeface="Arial" panose="020B0604020202020204" pitchFamily="34" charset="0"/>
              </a:rPr>
              <a:t>Goals / Objectives</a:t>
            </a:r>
          </a:p>
          <a:p>
            <a:pPr algn="r" eaLnBrk="1" hangingPunct="1">
              <a:spcAft>
                <a:spcPct val="25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1400" dirty="0">
                <a:solidFill>
                  <a:schemeClr val="bg2"/>
                </a:solidFill>
                <a:latin typeface="Arial" panose="020B0604020202020204" pitchFamily="34" charset="0"/>
              </a:rPr>
              <a:t>Current / Future State Analysis</a:t>
            </a:r>
          </a:p>
          <a:p>
            <a:pPr algn="r" eaLnBrk="1" hangingPunct="1">
              <a:spcAft>
                <a:spcPct val="25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1400" dirty="0">
                <a:solidFill>
                  <a:schemeClr val="bg2"/>
                </a:solidFill>
                <a:latin typeface="Arial" panose="020B0604020202020204" pitchFamily="34" charset="0"/>
              </a:rPr>
              <a:t>Process Owner</a:t>
            </a:r>
          </a:p>
        </p:txBody>
      </p:sp>
      <p:sp>
        <p:nvSpPr>
          <p:cNvPr id="22" name="Rectangle 37"/>
          <p:cNvSpPr>
            <a:spLocks noChangeArrowheads="1"/>
          </p:cNvSpPr>
          <p:nvPr/>
        </p:nvSpPr>
        <p:spPr bwMode="auto">
          <a:xfrm>
            <a:off x="5150246" y="1412036"/>
            <a:ext cx="1828800" cy="762000"/>
          </a:xfrm>
          <a:prstGeom prst="rect">
            <a:avLst/>
          </a:prstGeom>
          <a:solidFill>
            <a:schemeClr val="bg2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endParaRPr lang="en-US" altLang="en-US">
              <a:solidFill>
                <a:schemeClr val="bg2"/>
              </a:solidFill>
            </a:endParaRPr>
          </a:p>
        </p:txBody>
      </p:sp>
      <p:sp>
        <p:nvSpPr>
          <p:cNvPr id="23" name="Text Box 38"/>
          <p:cNvSpPr txBox="1">
            <a:spLocks noChangeArrowheads="1"/>
          </p:cNvSpPr>
          <p:nvPr/>
        </p:nvSpPr>
        <p:spPr bwMode="auto">
          <a:xfrm>
            <a:off x="5455046" y="1488236"/>
            <a:ext cx="12192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/>
            <a:r>
              <a:rPr lang="en-US" altLang="en-US" sz="1400" dirty="0">
                <a:latin typeface="Arial" panose="020B0604020202020204" pitchFamily="34" charset="0"/>
              </a:rPr>
              <a:t>PROJECT CONTRACT</a:t>
            </a:r>
          </a:p>
        </p:txBody>
      </p:sp>
      <p:sp>
        <p:nvSpPr>
          <p:cNvPr id="24" name="Rectangle 39"/>
          <p:cNvSpPr>
            <a:spLocks noChangeArrowheads="1"/>
          </p:cNvSpPr>
          <p:nvPr/>
        </p:nvSpPr>
        <p:spPr bwMode="auto">
          <a:xfrm>
            <a:off x="7512446" y="1107236"/>
            <a:ext cx="3276600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14300" indent="-1143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l">
              <a:spcAft>
                <a:spcPct val="25000"/>
              </a:spcAft>
              <a:buFont typeface="Wingdings" panose="05000000000000000000" pitchFamily="2" charset="2"/>
              <a:buChar char="ü"/>
            </a:pPr>
            <a:r>
              <a:rPr lang="en-US" altLang="en-US" sz="1400">
                <a:solidFill>
                  <a:schemeClr val="bg2"/>
                </a:solidFill>
                <a:latin typeface="Arial" panose="020B0604020202020204" pitchFamily="34" charset="0"/>
              </a:rPr>
              <a:t> Initial Financial Review</a:t>
            </a:r>
          </a:p>
          <a:p>
            <a:pPr algn="l">
              <a:spcAft>
                <a:spcPct val="25000"/>
              </a:spcAft>
              <a:buFont typeface="Wingdings" panose="05000000000000000000" pitchFamily="2" charset="2"/>
              <a:buChar char="ü"/>
            </a:pPr>
            <a:r>
              <a:rPr lang="en-US" altLang="en-US" sz="1400">
                <a:solidFill>
                  <a:schemeClr val="bg2"/>
                </a:solidFill>
                <a:latin typeface="Arial" panose="020B0604020202020204" pitchFamily="34" charset="0"/>
              </a:rPr>
              <a:t> Finalize Team</a:t>
            </a:r>
          </a:p>
          <a:p>
            <a:pPr algn="l">
              <a:spcAft>
                <a:spcPct val="25000"/>
              </a:spcAft>
              <a:buFont typeface="Wingdings" panose="05000000000000000000" pitchFamily="2" charset="2"/>
              <a:buChar char="ü"/>
            </a:pPr>
            <a:r>
              <a:rPr lang="en-US" altLang="en-US" sz="1400">
                <a:solidFill>
                  <a:schemeClr val="bg2"/>
                </a:solidFill>
                <a:latin typeface="Arial" panose="020B0604020202020204" pitchFamily="34" charset="0"/>
              </a:rPr>
              <a:t> Project Validated</a:t>
            </a:r>
          </a:p>
          <a:p>
            <a:pPr algn="l">
              <a:spcAft>
                <a:spcPct val="25000"/>
              </a:spcAft>
              <a:buFont typeface="Wingdings" panose="05000000000000000000" pitchFamily="2" charset="2"/>
              <a:buChar char="ü"/>
            </a:pPr>
            <a:r>
              <a:rPr lang="en-US" altLang="en-US" sz="1400">
                <a:solidFill>
                  <a:schemeClr val="bg2"/>
                </a:solidFill>
                <a:latin typeface="Arial" panose="020B0604020202020204" pitchFamily="34" charset="0"/>
              </a:rPr>
              <a:t> Signed contract by Upper Mgmt</a:t>
            </a:r>
          </a:p>
          <a:p>
            <a:pPr algn="l">
              <a:spcAft>
                <a:spcPct val="25000"/>
              </a:spcAft>
              <a:buFont typeface="Wingdings" panose="05000000000000000000" pitchFamily="2" charset="2"/>
              <a:buChar char="ü"/>
            </a:pPr>
            <a:r>
              <a:rPr lang="en-US" altLang="en-US" sz="1400">
                <a:solidFill>
                  <a:schemeClr val="bg2"/>
                </a:solidFill>
                <a:latin typeface="Arial" panose="020B0604020202020204" pitchFamily="34" charset="0"/>
              </a:rPr>
              <a:t> Elevator Speech</a:t>
            </a:r>
          </a:p>
          <a:p>
            <a:pPr algn="l">
              <a:buFont typeface="Wingdings" panose="05000000000000000000" pitchFamily="2" charset="2"/>
              <a:buChar char="ü"/>
            </a:pPr>
            <a:endParaRPr lang="en-US" altLang="en-US" sz="1400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25" name="AutoShape 40"/>
          <p:cNvSpPr>
            <a:spLocks noChangeArrowheads="1"/>
          </p:cNvSpPr>
          <p:nvPr/>
        </p:nvSpPr>
        <p:spPr bwMode="auto">
          <a:xfrm>
            <a:off x="6979046" y="1640636"/>
            <a:ext cx="457200" cy="304800"/>
          </a:xfrm>
          <a:prstGeom prst="rightArrow">
            <a:avLst>
              <a:gd name="adj1" fmla="val 50000"/>
              <a:gd name="adj2" fmla="val 37500"/>
            </a:avLst>
          </a:prstGeom>
          <a:solidFill>
            <a:schemeClr val="bg1"/>
          </a:solidFill>
          <a:ln w="2540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/>
            <a:endParaRPr lang="en-US" altLang="en-US">
              <a:solidFill>
                <a:schemeClr val="bg2"/>
              </a:solidFill>
            </a:endParaRPr>
          </a:p>
        </p:txBody>
      </p:sp>
      <p:sp>
        <p:nvSpPr>
          <p:cNvPr id="26" name="AutoShape 41"/>
          <p:cNvSpPr>
            <a:spLocks noChangeArrowheads="1"/>
          </p:cNvSpPr>
          <p:nvPr/>
        </p:nvSpPr>
        <p:spPr bwMode="auto">
          <a:xfrm>
            <a:off x="4693046" y="1640636"/>
            <a:ext cx="457200" cy="304800"/>
          </a:xfrm>
          <a:prstGeom prst="rightArrow">
            <a:avLst>
              <a:gd name="adj1" fmla="val 50000"/>
              <a:gd name="adj2" fmla="val 37500"/>
            </a:avLst>
          </a:prstGeom>
          <a:solidFill>
            <a:schemeClr val="bg1"/>
          </a:solidFill>
          <a:ln w="2540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/>
            <a:endParaRPr lang="en-US" altLang="en-US">
              <a:solidFill>
                <a:schemeClr val="bg2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325998" y="78536"/>
            <a:ext cx="34772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cap="all" spc="150" dirty="0">
                <a:solidFill>
                  <a:schemeClr val="bg2"/>
                </a:solidFill>
                <a:latin typeface="+mj-lt"/>
                <a:ea typeface="+mj-ea"/>
                <a:cs typeface="+mj-cs"/>
              </a:rPr>
              <a:t>DEFINE</a:t>
            </a:r>
            <a:endParaRPr lang="en-US" sz="6000" cap="all" spc="150" dirty="0">
              <a:solidFill>
                <a:schemeClr val="bg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0" y="-1"/>
            <a:ext cx="1365161" cy="685799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10840332" y="1"/>
            <a:ext cx="1365161" cy="685799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298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1999" cy="6857999"/>
          </a:xfrm>
          <a:solidFill>
            <a:schemeClr val="tx1"/>
          </a:solidFill>
          <a:ln>
            <a:solidFill>
              <a:schemeClr val="bg1"/>
            </a:solidFill>
          </a:ln>
        </p:spPr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sz="4800" dirty="0"/>
          </a:p>
        </p:txBody>
      </p:sp>
      <p:sp>
        <p:nvSpPr>
          <p:cNvPr id="27" name="TextBox 26"/>
          <p:cNvSpPr txBox="1"/>
          <p:nvPr/>
        </p:nvSpPr>
        <p:spPr>
          <a:xfrm>
            <a:off x="4095482" y="78536"/>
            <a:ext cx="39151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cap="all" spc="150" dirty="0" smtClean="0">
                <a:solidFill>
                  <a:schemeClr val="bg2"/>
                </a:solidFill>
                <a:latin typeface="+mj-lt"/>
                <a:ea typeface="+mj-ea"/>
                <a:cs typeface="+mj-cs"/>
              </a:rPr>
              <a:t>MEASURE</a:t>
            </a:r>
            <a:endParaRPr lang="en-US" sz="6000" cap="all" spc="150" dirty="0">
              <a:solidFill>
                <a:schemeClr val="bg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0" y="-1"/>
            <a:ext cx="1365161" cy="685799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10840332" y="1"/>
            <a:ext cx="1365161" cy="685799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 Box 3"/>
          <p:cNvSpPr txBox="1">
            <a:spLocks noChangeArrowheads="1"/>
          </p:cNvSpPr>
          <p:nvPr/>
        </p:nvSpPr>
        <p:spPr bwMode="auto">
          <a:xfrm>
            <a:off x="1263510" y="2514598"/>
            <a:ext cx="3200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77800" indent="-1778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r" eaLnBrk="1" hangingPunct="1">
              <a:spcAft>
                <a:spcPct val="25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1400" dirty="0">
                <a:solidFill>
                  <a:schemeClr val="bg2"/>
                </a:solidFill>
                <a:latin typeface="Arial" panose="020B0604020202020204" pitchFamily="34" charset="0"/>
              </a:rPr>
              <a:t>Customer Requirements (VOC)</a:t>
            </a:r>
          </a:p>
          <a:p>
            <a:pPr algn="r" eaLnBrk="1" hangingPunct="1">
              <a:spcAft>
                <a:spcPct val="25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1400" dirty="0">
                <a:solidFill>
                  <a:schemeClr val="bg2"/>
                </a:solidFill>
                <a:latin typeface="Arial" panose="020B0604020202020204" pitchFamily="34" charset="0"/>
              </a:rPr>
              <a:t>Data Collection Plan</a:t>
            </a:r>
          </a:p>
          <a:p>
            <a:pPr algn="r" eaLnBrk="1" hangingPunct="1">
              <a:spcAft>
                <a:spcPct val="25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1400" dirty="0">
                <a:solidFill>
                  <a:schemeClr val="bg2"/>
                </a:solidFill>
                <a:latin typeface="Arial" panose="020B0604020202020204" pitchFamily="34" charset="0"/>
              </a:rPr>
              <a:t>OEE</a:t>
            </a:r>
          </a:p>
          <a:p>
            <a:pPr algn="r" eaLnBrk="1" hangingPunct="1">
              <a:spcAft>
                <a:spcPct val="25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1400" dirty="0">
                <a:solidFill>
                  <a:schemeClr val="bg2"/>
                </a:solidFill>
                <a:latin typeface="Arial" panose="020B0604020202020204" pitchFamily="34" charset="0"/>
              </a:rPr>
              <a:t>Yield Calculations</a:t>
            </a:r>
          </a:p>
          <a:p>
            <a:pPr algn="r" eaLnBrk="1" hangingPunct="1">
              <a:spcAft>
                <a:spcPct val="25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1400" dirty="0">
                <a:solidFill>
                  <a:schemeClr val="bg2"/>
                </a:solidFill>
                <a:latin typeface="Arial" panose="020B0604020202020204" pitchFamily="34" charset="0"/>
              </a:rPr>
              <a:t>Descriptive Statistics</a:t>
            </a:r>
          </a:p>
          <a:p>
            <a:pPr algn="r" eaLnBrk="1" hangingPunct="1">
              <a:spcAft>
                <a:spcPct val="25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1400" dirty="0">
                <a:solidFill>
                  <a:schemeClr val="bg2"/>
                </a:solidFill>
                <a:latin typeface="Arial" panose="020B0604020202020204" pitchFamily="34" charset="0"/>
              </a:rPr>
              <a:t>SPC Charting</a:t>
            </a:r>
          </a:p>
        </p:txBody>
      </p:sp>
      <p:sp>
        <p:nvSpPr>
          <p:cNvPr id="32" name="Rectangle 4"/>
          <p:cNvSpPr>
            <a:spLocks noChangeArrowheads="1"/>
          </p:cNvSpPr>
          <p:nvPr/>
        </p:nvSpPr>
        <p:spPr bwMode="auto">
          <a:xfrm>
            <a:off x="5060325" y="3124198"/>
            <a:ext cx="1828800" cy="762000"/>
          </a:xfrm>
          <a:prstGeom prst="rect">
            <a:avLst/>
          </a:prstGeom>
          <a:solidFill>
            <a:schemeClr val="bg2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33" name="Text Box 5"/>
          <p:cNvSpPr txBox="1">
            <a:spLocks noChangeArrowheads="1"/>
          </p:cNvSpPr>
          <p:nvPr/>
        </p:nvSpPr>
        <p:spPr bwMode="auto">
          <a:xfrm>
            <a:off x="5060325" y="3200398"/>
            <a:ext cx="182880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/>
            <a:r>
              <a:rPr lang="en-US" altLang="en-US" sz="1400">
                <a:latin typeface="Arial" panose="020B0604020202020204" pitchFamily="34" charset="0"/>
              </a:rPr>
              <a:t>BASELINE MEASUREMENTS</a:t>
            </a:r>
          </a:p>
        </p:txBody>
      </p:sp>
      <p:sp>
        <p:nvSpPr>
          <p:cNvPr id="34" name="Text Box 6"/>
          <p:cNvSpPr txBox="1">
            <a:spLocks noChangeArrowheads="1"/>
          </p:cNvSpPr>
          <p:nvPr/>
        </p:nvSpPr>
        <p:spPr bwMode="auto">
          <a:xfrm>
            <a:off x="9067175" y="1300161"/>
            <a:ext cx="1841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/>
            <a:endParaRPr lang="en-US" altLang="en-US" sz="1000" b="0">
              <a:latin typeface="Arial" panose="020B0604020202020204" pitchFamily="34" charset="0"/>
            </a:endParaRPr>
          </a:p>
        </p:txBody>
      </p:sp>
      <p:sp>
        <p:nvSpPr>
          <p:cNvPr id="35" name="Line 7"/>
          <p:cNvSpPr>
            <a:spLocks noChangeShapeType="1"/>
          </p:cNvSpPr>
          <p:nvPr/>
        </p:nvSpPr>
        <p:spPr bwMode="auto">
          <a:xfrm>
            <a:off x="5746125" y="1752598"/>
            <a:ext cx="684213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" name="Line 8"/>
          <p:cNvSpPr>
            <a:spLocks noChangeShapeType="1"/>
          </p:cNvSpPr>
          <p:nvPr/>
        </p:nvSpPr>
        <p:spPr bwMode="auto">
          <a:xfrm>
            <a:off x="6611313" y="1752598"/>
            <a:ext cx="685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" name="Rectangle 9"/>
          <p:cNvSpPr>
            <a:spLocks noChangeArrowheads="1"/>
          </p:cNvSpPr>
          <p:nvPr/>
        </p:nvSpPr>
        <p:spPr bwMode="auto">
          <a:xfrm>
            <a:off x="7422525" y="2666998"/>
            <a:ext cx="32766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14300" indent="-1143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l">
              <a:spcAft>
                <a:spcPct val="25000"/>
              </a:spcAft>
              <a:buFont typeface="Wingdings" panose="05000000000000000000" pitchFamily="2" charset="2"/>
              <a:buChar char="ü"/>
            </a:pPr>
            <a:r>
              <a:rPr lang="en-US" altLang="en-US" sz="1400">
                <a:solidFill>
                  <a:schemeClr val="bg2"/>
                </a:solidFill>
                <a:latin typeface="Arial" panose="020B0604020202020204" pitchFamily="34" charset="0"/>
              </a:rPr>
              <a:t> Data Collected per Sampling Plan</a:t>
            </a:r>
          </a:p>
          <a:p>
            <a:pPr algn="l">
              <a:spcAft>
                <a:spcPct val="25000"/>
              </a:spcAft>
              <a:buFont typeface="Wingdings" panose="05000000000000000000" pitchFamily="2" charset="2"/>
              <a:buChar char="ü"/>
            </a:pPr>
            <a:r>
              <a:rPr lang="en-US" altLang="en-US" sz="1400">
                <a:solidFill>
                  <a:schemeClr val="bg2"/>
                </a:solidFill>
                <a:latin typeface="Arial" panose="020B0604020202020204" pitchFamily="34" charset="0"/>
              </a:rPr>
              <a:t> Process Control Review</a:t>
            </a:r>
          </a:p>
          <a:p>
            <a:pPr algn="l">
              <a:spcAft>
                <a:spcPct val="25000"/>
              </a:spcAft>
              <a:buFont typeface="Wingdings" panose="05000000000000000000" pitchFamily="2" charset="2"/>
              <a:buChar char="ü"/>
            </a:pPr>
            <a:r>
              <a:rPr lang="en-US" altLang="en-US" sz="1400">
                <a:solidFill>
                  <a:schemeClr val="bg2"/>
                </a:solidFill>
                <a:latin typeface="Arial" panose="020B0604020202020204" pitchFamily="34" charset="0"/>
              </a:rPr>
              <a:t> Process Capability (VOP)</a:t>
            </a:r>
          </a:p>
          <a:p>
            <a:pPr algn="l">
              <a:spcAft>
                <a:spcPct val="25000"/>
              </a:spcAft>
              <a:buFont typeface="Wingdings" panose="05000000000000000000" pitchFamily="2" charset="2"/>
              <a:buChar char="ü"/>
            </a:pPr>
            <a:r>
              <a:rPr lang="en-US" altLang="en-US" sz="1400">
                <a:solidFill>
                  <a:schemeClr val="bg2"/>
                </a:solidFill>
                <a:latin typeface="Arial" panose="020B0604020202020204" pitchFamily="34" charset="0"/>
              </a:rPr>
              <a:t> Value Stream Map</a:t>
            </a:r>
          </a:p>
          <a:p>
            <a:pPr algn="l">
              <a:spcAft>
                <a:spcPct val="25000"/>
              </a:spcAft>
              <a:buFont typeface="Wingdings" panose="05000000000000000000" pitchFamily="2" charset="2"/>
              <a:buChar char="ü"/>
            </a:pPr>
            <a:r>
              <a:rPr lang="en-US" altLang="en-US" sz="1400">
                <a:solidFill>
                  <a:schemeClr val="bg2"/>
                </a:solidFill>
                <a:latin typeface="Arial" panose="020B0604020202020204" pitchFamily="34" charset="0"/>
              </a:rPr>
              <a:t> Refined Project Goals</a:t>
            </a:r>
          </a:p>
          <a:p>
            <a:pPr algn="l">
              <a:spcAft>
                <a:spcPct val="25000"/>
              </a:spcAft>
              <a:buFont typeface="Wingdings" panose="05000000000000000000" pitchFamily="2" charset="2"/>
              <a:buChar char="ü"/>
            </a:pPr>
            <a:r>
              <a:rPr lang="en-US" altLang="en-US" sz="1400">
                <a:solidFill>
                  <a:schemeClr val="bg2"/>
                </a:solidFill>
                <a:latin typeface="Arial" panose="020B0604020202020204" pitchFamily="34" charset="0"/>
              </a:rPr>
              <a:t> Refined Financial Estimation </a:t>
            </a:r>
          </a:p>
          <a:p>
            <a:pPr algn="l">
              <a:buFont typeface="Wingdings" panose="05000000000000000000" pitchFamily="2" charset="2"/>
              <a:buNone/>
            </a:pPr>
            <a:endParaRPr lang="en-US" altLang="en-US" sz="1400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38" name="AutoShape 10"/>
          <p:cNvSpPr>
            <a:spLocks noChangeArrowheads="1"/>
          </p:cNvSpPr>
          <p:nvPr/>
        </p:nvSpPr>
        <p:spPr bwMode="auto">
          <a:xfrm>
            <a:off x="6889125" y="3352798"/>
            <a:ext cx="457200" cy="304800"/>
          </a:xfrm>
          <a:prstGeom prst="rightArrow">
            <a:avLst>
              <a:gd name="adj1" fmla="val 50000"/>
              <a:gd name="adj2" fmla="val 37500"/>
            </a:avLst>
          </a:prstGeom>
          <a:solidFill>
            <a:schemeClr val="bg1"/>
          </a:solidFill>
          <a:ln w="2540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39" name="AutoShape 11"/>
          <p:cNvSpPr>
            <a:spLocks noChangeArrowheads="1"/>
          </p:cNvSpPr>
          <p:nvPr/>
        </p:nvSpPr>
        <p:spPr bwMode="auto">
          <a:xfrm>
            <a:off x="4603125" y="3352798"/>
            <a:ext cx="457200" cy="304800"/>
          </a:xfrm>
          <a:prstGeom prst="rightArrow">
            <a:avLst>
              <a:gd name="adj1" fmla="val 50000"/>
              <a:gd name="adj2" fmla="val 37500"/>
            </a:avLst>
          </a:prstGeom>
          <a:solidFill>
            <a:schemeClr val="bg1"/>
          </a:solidFill>
          <a:ln w="2540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40" name="Text Box 12"/>
          <p:cNvSpPr txBox="1">
            <a:spLocks noChangeArrowheads="1"/>
          </p:cNvSpPr>
          <p:nvPr/>
        </p:nvSpPr>
        <p:spPr bwMode="auto">
          <a:xfrm>
            <a:off x="1263510" y="4457698"/>
            <a:ext cx="3200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77800" indent="-1778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r" eaLnBrk="1" hangingPunct="1">
              <a:spcAft>
                <a:spcPct val="25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1400" dirty="0">
                <a:solidFill>
                  <a:schemeClr val="bg2"/>
                </a:solidFill>
                <a:latin typeface="Arial" panose="020B0604020202020204" pitchFamily="34" charset="0"/>
              </a:rPr>
              <a:t>Pareto Diagram</a:t>
            </a:r>
          </a:p>
          <a:p>
            <a:pPr algn="r" eaLnBrk="1" hangingPunct="1">
              <a:spcAft>
                <a:spcPct val="25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1400" dirty="0">
                <a:solidFill>
                  <a:schemeClr val="bg2"/>
                </a:solidFill>
                <a:latin typeface="Arial" panose="020B0604020202020204" pitchFamily="34" charset="0"/>
              </a:rPr>
              <a:t>Fishbone Diagram</a:t>
            </a:r>
          </a:p>
          <a:p>
            <a:pPr algn="r" eaLnBrk="1" hangingPunct="1">
              <a:spcAft>
                <a:spcPct val="25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1400" dirty="0">
                <a:solidFill>
                  <a:schemeClr val="bg2"/>
                </a:solidFill>
                <a:latin typeface="Arial" panose="020B0604020202020204" pitchFamily="34" charset="0"/>
              </a:rPr>
              <a:t>Correlation Matrix</a:t>
            </a:r>
          </a:p>
          <a:p>
            <a:pPr algn="r" eaLnBrk="1" hangingPunct="1">
              <a:spcAft>
                <a:spcPct val="25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1400" dirty="0">
                <a:solidFill>
                  <a:schemeClr val="bg2"/>
                </a:solidFill>
                <a:latin typeface="Arial" panose="020B0604020202020204" pitchFamily="34" charset="0"/>
              </a:rPr>
              <a:t>FMEA</a:t>
            </a:r>
          </a:p>
          <a:p>
            <a:pPr algn="r" eaLnBrk="1" hangingPunct="1">
              <a:spcAft>
                <a:spcPct val="25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1400" dirty="0">
                <a:solidFill>
                  <a:schemeClr val="bg2"/>
                </a:solidFill>
                <a:latin typeface="Arial" panose="020B0604020202020204" pitchFamily="34" charset="0"/>
              </a:rPr>
              <a:t>Brainstorming</a:t>
            </a:r>
          </a:p>
          <a:p>
            <a:pPr algn="r" eaLnBrk="1" hangingPunct="1">
              <a:spcAft>
                <a:spcPct val="25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1400" dirty="0">
                <a:solidFill>
                  <a:schemeClr val="bg2"/>
                </a:solidFill>
                <a:latin typeface="Arial" panose="020B0604020202020204" pitchFamily="34" charset="0"/>
              </a:rPr>
              <a:t>Spaghetti Diagram</a:t>
            </a:r>
          </a:p>
          <a:p>
            <a:pPr algn="r" eaLnBrk="1" hangingPunct="1">
              <a:spcAft>
                <a:spcPct val="25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1400" dirty="0">
                <a:solidFill>
                  <a:schemeClr val="bg2"/>
                </a:solidFill>
                <a:latin typeface="Arial" panose="020B0604020202020204" pitchFamily="34" charset="0"/>
              </a:rPr>
              <a:t>7 – Wastes</a:t>
            </a:r>
          </a:p>
          <a:p>
            <a:pPr algn="r" eaLnBrk="1" hangingPunct="1">
              <a:spcAft>
                <a:spcPct val="25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1400" dirty="0">
                <a:solidFill>
                  <a:schemeClr val="bg2"/>
                </a:solidFill>
                <a:latin typeface="Arial" panose="020B0604020202020204" pitchFamily="34" charset="0"/>
              </a:rPr>
              <a:t>5-WHY</a:t>
            </a:r>
          </a:p>
        </p:txBody>
      </p:sp>
      <p:sp>
        <p:nvSpPr>
          <p:cNvPr id="41" name="Rectangle 13"/>
          <p:cNvSpPr>
            <a:spLocks noChangeArrowheads="1"/>
          </p:cNvSpPr>
          <p:nvPr/>
        </p:nvSpPr>
        <p:spPr bwMode="auto">
          <a:xfrm>
            <a:off x="5060325" y="4991098"/>
            <a:ext cx="1828800" cy="762000"/>
          </a:xfrm>
          <a:prstGeom prst="rect">
            <a:avLst/>
          </a:prstGeom>
          <a:solidFill>
            <a:schemeClr val="bg2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2" name="Text Box 14"/>
          <p:cNvSpPr txBox="1">
            <a:spLocks noChangeArrowheads="1"/>
          </p:cNvSpPr>
          <p:nvPr/>
        </p:nvSpPr>
        <p:spPr bwMode="auto">
          <a:xfrm>
            <a:off x="5212725" y="4991098"/>
            <a:ext cx="1524000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/>
            <a:r>
              <a:rPr lang="en-US" altLang="en-US" sz="1400">
                <a:latin typeface="Arial" panose="020B0604020202020204" pitchFamily="34" charset="0"/>
              </a:rPr>
              <a:t>Identification of PIV’s                  (root causes)</a:t>
            </a:r>
          </a:p>
        </p:txBody>
      </p:sp>
      <p:sp>
        <p:nvSpPr>
          <p:cNvPr id="43" name="Rectangle 15"/>
          <p:cNvSpPr>
            <a:spLocks noChangeArrowheads="1"/>
          </p:cNvSpPr>
          <p:nvPr/>
        </p:nvSpPr>
        <p:spPr bwMode="auto">
          <a:xfrm>
            <a:off x="7422525" y="4686298"/>
            <a:ext cx="3048000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14300" indent="-1143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l">
              <a:spcAft>
                <a:spcPct val="25000"/>
              </a:spcAft>
              <a:buFont typeface="Wingdings" panose="05000000000000000000" pitchFamily="2" charset="2"/>
              <a:buChar char="ü"/>
            </a:pPr>
            <a:r>
              <a:rPr lang="en-US" altLang="en-US" sz="1400">
                <a:solidFill>
                  <a:schemeClr val="bg2"/>
                </a:solidFill>
                <a:latin typeface="Arial" panose="020B0604020202020204" pitchFamily="34" charset="0"/>
              </a:rPr>
              <a:t> Narrowed down PIV’s</a:t>
            </a:r>
          </a:p>
          <a:p>
            <a:pPr algn="l">
              <a:spcAft>
                <a:spcPct val="25000"/>
              </a:spcAft>
              <a:buFont typeface="Wingdings" panose="05000000000000000000" pitchFamily="2" charset="2"/>
              <a:buChar char="ü"/>
            </a:pPr>
            <a:r>
              <a:rPr lang="en-US" altLang="en-US" sz="1400">
                <a:solidFill>
                  <a:schemeClr val="bg2"/>
                </a:solidFill>
                <a:latin typeface="Arial" panose="020B0604020202020204" pitchFamily="34" charset="0"/>
              </a:rPr>
              <a:t> Detailed Process Map</a:t>
            </a:r>
          </a:p>
          <a:p>
            <a:pPr algn="l">
              <a:spcAft>
                <a:spcPct val="25000"/>
              </a:spcAft>
              <a:buFont typeface="Wingdings" panose="05000000000000000000" pitchFamily="2" charset="2"/>
              <a:buChar char="ü"/>
            </a:pPr>
            <a:r>
              <a:rPr lang="en-US" altLang="en-US" sz="1400">
                <a:solidFill>
                  <a:schemeClr val="bg2"/>
                </a:solidFill>
                <a:latin typeface="Arial" panose="020B0604020202020204" pitchFamily="34" charset="0"/>
              </a:rPr>
              <a:t> Future State (Ideal) Map</a:t>
            </a:r>
          </a:p>
          <a:p>
            <a:pPr algn="l">
              <a:spcAft>
                <a:spcPct val="25000"/>
              </a:spcAft>
              <a:buFont typeface="Wingdings" panose="05000000000000000000" pitchFamily="2" charset="2"/>
              <a:buChar char="ü"/>
            </a:pPr>
            <a:r>
              <a:rPr lang="en-US" altLang="en-US" sz="1400">
                <a:solidFill>
                  <a:schemeClr val="bg2"/>
                </a:solidFill>
                <a:latin typeface="Arial" panose="020B0604020202020204" pitchFamily="34" charset="0"/>
              </a:rPr>
              <a:t> Wastes Identified</a:t>
            </a:r>
          </a:p>
          <a:p>
            <a:pPr algn="l">
              <a:spcAft>
                <a:spcPct val="25000"/>
              </a:spcAft>
              <a:buFont typeface="Wingdings" panose="05000000000000000000" pitchFamily="2" charset="2"/>
              <a:buChar char="ü"/>
            </a:pPr>
            <a:r>
              <a:rPr lang="en-US" altLang="en-US" sz="1400">
                <a:solidFill>
                  <a:schemeClr val="bg2"/>
                </a:solidFill>
                <a:latin typeface="Arial" panose="020B0604020202020204" pitchFamily="34" charset="0"/>
              </a:rPr>
              <a:t> RPN’s are Known</a:t>
            </a:r>
          </a:p>
          <a:p>
            <a:pPr algn="l">
              <a:spcAft>
                <a:spcPct val="25000"/>
              </a:spcAft>
              <a:buFont typeface="Wingdings" panose="05000000000000000000" pitchFamily="2" charset="2"/>
              <a:buChar char="ü"/>
            </a:pPr>
            <a:r>
              <a:rPr lang="en-US" altLang="en-US" sz="1400">
                <a:solidFill>
                  <a:schemeClr val="bg2"/>
                </a:solidFill>
                <a:latin typeface="Arial" panose="020B0604020202020204" pitchFamily="34" charset="0"/>
              </a:rPr>
              <a:t> Remove Uncontrollable Inputs</a:t>
            </a:r>
          </a:p>
          <a:p>
            <a:pPr algn="l">
              <a:spcAft>
                <a:spcPct val="25000"/>
              </a:spcAft>
            </a:pPr>
            <a:r>
              <a:rPr lang="en-US" altLang="en-US" sz="1400">
                <a:solidFill>
                  <a:schemeClr val="bg2"/>
                </a:solidFill>
                <a:latin typeface="Arial" panose="020B0604020202020204" pitchFamily="34" charset="0"/>
              </a:rPr>
              <a:t> </a:t>
            </a:r>
          </a:p>
          <a:p>
            <a:pPr algn="l"/>
            <a:endParaRPr lang="en-US" altLang="en-US" sz="1400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44" name="AutoShape 16"/>
          <p:cNvSpPr>
            <a:spLocks noChangeArrowheads="1"/>
          </p:cNvSpPr>
          <p:nvPr/>
        </p:nvSpPr>
        <p:spPr bwMode="auto">
          <a:xfrm>
            <a:off x="6889125" y="5219698"/>
            <a:ext cx="457200" cy="304800"/>
          </a:xfrm>
          <a:prstGeom prst="rightArrow">
            <a:avLst>
              <a:gd name="adj1" fmla="val 50000"/>
              <a:gd name="adj2" fmla="val 37500"/>
            </a:avLst>
          </a:prstGeom>
          <a:solidFill>
            <a:schemeClr val="bg1"/>
          </a:solidFill>
          <a:ln w="2540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45" name="AutoShape 17"/>
          <p:cNvSpPr>
            <a:spLocks noChangeArrowheads="1"/>
          </p:cNvSpPr>
          <p:nvPr/>
        </p:nvSpPr>
        <p:spPr bwMode="auto">
          <a:xfrm>
            <a:off x="4603125" y="5219698"/>
            <a:ext cx="457200" cy="304800"/>
          </a:xfrm>
          <a:prstGeom prst="rightArrow">
            <a:avLst>
              <a:gd name="adj1" fmla="val 50000"/>
              <a:gd name="adj2" fmla="val 37500"/>
            </a:avLst>
          </a:prstGeom>
          <a:solidFill>
            <a:schemeClr val="bg1"/>
          </a:solidFill>
          <a:ln w="2540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46" name="Text Box 18"/>
          <p:cNvSpPr txBox="1">
            <a:spLocks noChangeArrowheads="1"/>
          </p:cNvSpPr>
          <p:nvPr/>
        </p:nvSpPr>
        <p:spPr bwMode="auto">
          <a:xfrm>
            <a:off x="1263510" y="1219198"/>
            <a:ext cx="3200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77800" indent="-1778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r" eaLnBrk="1" hangingPunct="1">
              <a:spcAft>
                <a:spcPct val="25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1400" dirty="0">
                <a:solidFill>
                  <a:schemeClr val="bg2"/>
                </a:solidFill>
                <a:latin typeface="Arial" panose="020B0604020202020204" pitchFamily="34" charset="0"/>
              </a:rPr>
              <a:t>Accuracy / Bias</a:t>
            </a:r>
          </a:p>
          <a:p>
            <a:pPr algn="r" eaLnBrk="1" hangingPunct="1">
              <a:spcAft>
                <a:spcPct val="25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1400" dirty="0">
                <a:solidFill>
                  <a:schemeClr val="bg2"/>
                </a:solidFill>
                <a:latin typeface="Arial" panose="020B0604020202020204" pitchFamily="34" charset="0"/>
              </a:rPr>
              <a:t>Resolution / Linearity / Control</a:t>
            </a:r>
          </a:p>
          <a:p>
            <a:pPr algn="r" eaLnBrk="1" hangingPunct="1">
              <a:spcAft>
                <a:spcPct val="25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1400" dirty="0">
                <a:solidFill>
                  <a:schemeClr val="bg2"/>
                </a:solidFill>
                <a:latin typeface="Arial" panose="020B0604020202020204" pitchFamily="34" charset="0"/>
              </a:rPr>
              <a:t>Gage R&amp;R </a:t>
            </a:r>
          </a:p>
        </p:txBody>
      </p:sp>
      <p:sp>
        <p:nvSpPr>
          <p:cNvPr id="47" name="Rectangle 19"/>
          <p:cNvSpPr>
            <a:spLocks noChangeArrowheads="1"/>
          </p:cNvSpPr>
          <p:nvPr/>
        </p:nvSpPr>
        <p:spPr bwMode="auto">
          <a:xfrm>
            <a:off x="5060325" y="1295398"/>
            <a:ext cx="1828800" cy="762000"/>
          </a:xfrm>
          <a:prstGeom prst="rect">
            <a:avLst/>
          </a:prstGeom>
          <a:solidFill>
            <a:schemeClr val="bg2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8" name="Text Box 20"/>
          <p:cNvSpPr txBox="1">
            <a:spLocks noChangeArrowheads="1"/>
          </p:cNvSpPr>
          <p:nvPr/>
        </p:nvSpPr>
        <p:spPr bwMode="auto">
          <a:xfrm>
            <a:off x="5136525" y="1295398"/>
            <a:ext cx="1676400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/>
            <a:r>
              <a:rPr lang="en-US" altLang="en-US" sz="1400">
                <a:latin typeface="Arial" panose="020B0604020202020204" pitchFamily="34" charset="0"/>
              </a:rPr>
              <a:t>MEASUREMENT SYSTEM ANALYSIS</a:t>
            </a:r>
          </a:p>
        </p:txBody>
      </p:sp>
      <p:sp>
        <p:nvSpPr>
          <p:cNvPr id="49" name="Rectangle 21"/>
          <p:cNvSpPr>
            <a:spLocks noChangeArrowheads="1"/>
          </p:cNvSpPr>
          <p:nvPr/>
        </p:nvSpPr>
        <p:spPr bwMode="auto">
          <a:xfrm>
            <a:off x="7422525" y="1295398"/>
            <a:ext cx="32766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14300" indent="-1143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l">
              <a:spcAft>
                <a:spcPct val="25000"/>
              </a:spcAft>
              <a:buFont typeface="Wingdings" panose="05000000000000000000" pitchFamily="2" charset="2"/>
              <a:buChar char="ü"/>
            </a:pPr>
            <a:r>
              <a:rPr lang="en-US" altLang="en-US" sz="1400" dirty="0">
                <a:solidFill>
                  <a:schemeClr val="bg2"/>
                </a:solidFill>
                <a:latin typeface="Arial" panose="020B0604020202020204" pitchFamily="34" charset="0"/>
              </a:rPr>
              <a:t> Standard Operating Procedures</a:t>
            </a:r>
          </a:p>
          <a:p>
            <a:pPr algn="l">
              <a:spcAft>
                <a:spcPct val="25000"/>
              </a:spcAft>
              <a:buFont typeface="Wingdings" panose="05000000000000000000" pitchFamily="2" charset="2"/>
              <a:buChar char="ü"/>
            </a:pPr>
            <a:r>
              <a:rPr lang="en-US" altLang="en-US" sz="1400" dirty="0">
                <a:solidFill>
                  <a:schemeClr val="bg2"/>
                </a:solidFill>
                <a:latin typeface="Arial" panose="020B0604020202020204" pitchFamily="34" charset="0"/>
              </a:rPr>
              <a:t> Measurement Error Quantified </a:t>
            </a:r>
          </a:p>
          <a:p>
            <a:pPr algn="l">
              <a:spcAft>
                <a:spcPct val="25000"/>
              </a:spcAft>
              <a:buFont typeface="Wingdings" panose="05000000000000000000" pitchFamily="2" charset="2"/>
              <a:buChar char="ü"/>
            </a:pPr>
            <a:r>
              <a:rPr lang="en-US" altLang="en-US" sz="1400" dirty="0">
                <a:solidFill>
                  <a:schemeClr val="bg2"/>
                </a:solidFill>
                <a:latin typeface="Arial" panose="020B0604020202020204" pitchFamily="34" charset="0"/>
              </a:rPr>
              <a:t> MSA Validated and Approved</a:t>
            </a:r>
          </a:p>
        </p:txBody>
      </p:sp>
      <p:sp>
        <p:nvSpPr>
          <p:cNvPr id="50" name="AutoShape 22"/>
          <p:cNvSpPr>
            <a:spLocks noChangeArrowheads="1"/>
          </p:cNvSpPr>
          <p:nvPr/>
        </p:nvSpPr>
        <p:spPr bwMode="auto">
          <a:xfrm>
            <a:off x="6889125" y="1523998"/>
            <a:ext cx="457200" cy="304800"/>
          </a:xfrm>
          <a:prstGeom prst="rightArrow">
            <a:avLst>
              <a:gd name="adj1" fmla="val 50000"/>
              <a:gd name="adj2" fmla="val 37500"/>
            </a:avLst>
          </a:prstGeom>
          <a:solidFill>
            <a:schemeClr val="bg1"/>
          </a:solidFill>
          <a:ln w="2540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1" name="AutoShape 23"/>
          <p:cNvSpPr>
            <a:spLocks noChangeArrowheads="1"/>
          </p:cNvSpPr>
          <p:nvPr/>
        </p:nvSpPr>
        <p:spPr bwMode="auto">
          <a:xfrm>
            <a:off x="4603125" y="1523998"/>
            <a:ext cx="457200" cy="304800"/>
          </a:xfrm>
          <a:prstGeom prst="rightArrow">
            <a:avLst>
              <a:gd name="adj1" fmla="val 50000"/>
              <a:gd name="adj2" fmla="val 37500"/>
            </a:avLst>
          </a:prstGeom>
          <a:solidFill>
            <a:schemeClr val="bg1"/>
          </a:solidFill>
          <a:ln w="2540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1058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1999" cy="6857999"/>
          </a:xfrm>
          <a:solidFill>
            <a:schemeClr val="tx1"/>
          </a:solidFill>
        </p:spPr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sz="4800" dirty="0"/>
          </a:p>
        </p:txBody>
      </p:sp>
      <p:sp>
        <p:nvSpPr>
          <p:cNvPr id="27" name="TextBox 26"/>
          <p:cNvSpPr txBox="1"/>
          <p:nvPr/>
        </p:nvSpPr>
        <p:spPr>
          <a:xfrm>
            <a:off x="4325998" y="78536"/>
            <a:ext cx="34772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cap="all" spc="150" dirty="0" smtClean="0">
                <a:solidFill>
                  <a:schemeClr val="bg2"/>
                </a:solidFill>
                <a:latin typeface="+mj-lt"/>
                <a:ea typeface="+mj-ea"/>
                <a:cs typeface="+mj-cs"/>
              </a:rPr>
              <a:t>ANALYZE</a:t>
            </a:r>
            <a:endParaRPr lang="en-US" sz="6000" cap="all" spc="150" dirty="0">
              <a:solidFill>
                <a:schemeClr val="bg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0" y="-1"/>
            <a:ext cx="1365161" cy="685799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10840332" y="1"/>
            <a:ext cx="1365161" cy="685799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 Box 3"/>
          <p:cNvSpPr txBox="1">
            <a:spLocks noChangeArrowheads="1"/>
          </p:cNvSpPr>
          <p:nvPr/>
        </p:nvSpPr>
        <p:spPr bwMode="auto">
          <a:xfrm>
            <a:off x="1257912" y="3178682"/>
            <a:ext cx="3200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77800" indent="-1778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r" eaLnBrk="1" hangingPunct="1">
              <a:spcAft>
                <a:spcPct val="25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1400" dirty="0">
                <a:solidFill>
                  <a:schemeClr val="bg2"/>
                </a:solidFill>
                <a:latin typeface="Arial" panose="020B0604020202020204" pitchFamily="34" charset="0"/>
              </a:rPr>
              <a:t>Hypothesis Testing </a:t>
            </a:r>
          </a:p>
          <a:p>
            <a:pPr algn="r" eaLnBrk="1" hangingPunct="1">
              <a:spcAft>
                <a:spcPct val="25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1400" dirty="0">
                <a:solidFill>
                  <a:schemeClr val="bg2"/>
                </a:solidFill>
                <a:latin typeface="Arial" panose="020B0604020202020204" pitchFamily="34" charset="0"/>
              </a:rPr>
              <a:t>Sampling Size &amp; Classification</a:t>
            </a:r>
          </a:p>
          <a:p>
            <a:pPr algn="r" eaLnBrk="1" hangingPunct="1">
              <a:spcAft>
                <a:spcPct val="25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1400" dirty="0">
                <a:solidFill>
                  <a:schemeClr val="bg2"/>
                </a:solidFill>
                <a:latin typeface="Arial" panose="020B0604020202020204" pitchFamily="34" charset="0"/>
              </a:rPr>
              <a:t>Alpha/Beta Risks Selection</a:t>
            </a:r>
          </a:p>
          <a:p>
            <a:pPr algn="r" eaLnBrk="1" hangingPunct="1">
              <a:spcAft>
                <a:spcPct val="25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1400" dirty="0">
                <a:solidFill>
                  <a:schemeClr val="bg2"/>
                </a:solidFill>
                <a:latin typeface="Arial" panose="020B0604020202020204" pitchFamily="34" charset="0"/>
              </a:rPr>
              <a:t>Descriptive Statistics</a:t>
            </a:r>
          </a:p>
          <a:p>
            <a:pPr algn="r" eaLnBrk="1" hangingPunct="1">
              <a:spcAft>
                <a:spcPct val="25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1400" dirty="0">
                <a:solidFill>
                  <a:schemeClr val="bg2"/>
                </a:solidFill>
                <a:latin typeface="Arial" panose="020B0604020202020204" pitchFamily="34" charset="0"/>
              </a:rPr>
              <a:t>Regression Analysis</a:t>
            </a:r>
          </a:p>
          <a:p>
            <a:pPr algn="r" eaLnBrk="1" hangingPunct="1">
              <a:spcAft>
                <a:spcPct val="25000"/>
              </a:spcAft>
              <a:buClr>
                <a:schemeClr val="tx1"/>
              </a:buClr>
            </a:pPr>
            <a:endParaRPr lang="en-US" altLang="en-US" sz="1400" dirty="0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31" name="Rectangle 4"/>
          <p:cNvSpPr>
            <a:spLocks noChangeArrowheads="1"/>
          </p:cNvSpPr>
          <p:nvPr/>
        </p:nvSpPr>
        <p:spPr bwMode="auto">
          <a:xfrm>
            <a:off x="5063849" y="3407282"/>
            <a:ext cx="1828800" cy="762000"/>
          </a:xfrm>
          <a:prstGeom prst="rect">
            <a:avLst/>
          </a:prstGeom>
          <a:solidFill>
            <a:schemeClr val="bg2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32" name="Text Box 5"/>
          <p:cNvSpPr txBox="1">
            <a:spLocks noChangeArrowheads="1"/>
          </p:cNvSpPr>
          <p:nvPr/>
        </p:nvSpPr>
        <p:spPr bwMode="auto">
          <a:xfrm>
            <a:off x="5063849" y="3483482"/>
            <a:ext cx="182880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/>
            <a:r>
              <a:rPr lang="en-US" altLang="en-US" sz="1400">
                <a:latin typeface="Arial" panose="020B0604020202020204" pitchFamily="34" charset="0"/>
              </a:rPr>
              <a:t>STATISTICAL ANALYSIS</a:t>
            </a:r>
          </a:p>
        </p:txBody>
      </p:sp>
      <p:sp>
        <p:nvSpPr>
          <p:cNvPr id="33" name="Text Box 6"/>
          <p:cNvSpPr txBox="1">
            <a:spLocks noChangeArrowheads="1"/>
          </p:cNvSpPr>
          <p:nvPr/>
        </p:nvSpPr>
        <p:spPr bwMode="auto">
          <a:xfrm>
            <a:off x="9070699" y="1659445"/>
            <a:ext cx="1841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/>
            <a:endParaRPr lang="en-US" altLang="en-US" sz="1000" b="0">
              <a:latin typeface="Arial" panose="020B0604020202020204" pitchFamily="34" charset="0"/>
            </a:endParaRPr>
          </a:p>
        </p:txBody>
      </p:sp>
      <p:sp>
        <p:nvSpPr>
          <p:cNvPr id="34" name="Line 7"/>
          <p:cNvSpPr>
            <a:spLocks noChangeShapeType="1"/>
          </p:cNvSpPr>
          <p:nvPr/>
        </p:nvSpPr>
        <p:spPr bwMode="auto">
          <a:xfrm>
            <a:off x="5749649" y="2111882"/>
            <a:ext cx="684213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Line 8"/>
          <p:cNvSpPr>
            <a:spLocks noChangeShapeType="1"/>
          </p:cNvSpPr>
          <p:nvPr/>
        </p:nvSpPr>
        <p:spPr bwMode="auto">
          <a:xfrm>
            <a:off x="6614837" y="2111882"/>
            <a:ext cx="685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" name="Rectangle 9"/>
          <p:cNvSpPr>
            <a:spLocks noChangeArrowheads="1"/>
          </p:cNvSpPr>
          <p:nvPr/>
        </p:nvSpPr>
        <p:spPr bwMode="auto">
          <a:xfrm>
            <a:off x="7426049" y="3254882"/>
            <a:ext cx="3276600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14300" indent="-1143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l">
              <a:spcAft>
                <a:spcPct val="25000"/>
              </a:spcAft>
              <a:buFont typeface="Wingdings" panose="05000000000000000000" pitchFamily="2" charset="2"/>
              <a:buChar char="ü"/>
            </a:pPr>
            <a:r>
              <a:rPr lang="en-US" altLang="en-US" sz="1400">
                <a:solidFill>
                  <a:schemeClr val="bg2"/>
                </a:solidFill>
                <a:latin typeface="Arial" panose="020B0604020202020204" pitchFamily="34" charset="0"/>
              </a:rPr>
              <a:t> Data Collection Plan</a:t>
            </a:r>
          </a:p>
          <a:p>
            <a:pPr algn="l">
              <a:spcAft>
                <a:spcPct val="25000"/>
              </a:spcAft>
              <a:buFont typeface="Wingdings" panose="05000000000000000000" pitchFamily="2" charset="2"/>
              <a:buChar char="ü"/>
            </a:pPr>
            <a:r>
              <a:rPr lang="en-US" altLang="en-US" sz="1400">
                <a:solidFill>
                  <a:schemeClr val="bg2"/>
                </a:solidFill>
                <a:latin typeface="Arial" panose="020B0604020202020204" pitchFamily="34" charset="0"/>
              </a:rPr>
              <a:t> FOV Comparisons Analyzed</a:t>
            </a:r>
          </a:p>
          <a:p>
            <a:pPr algn="l">
              <a:spcAft>
                <a:spcPct val="25000"/>
              </a:spcAft>
              <a:buFont typeface="Wingdings" panose="05000000000000000000" pitchFamily="2" charset="2"/>
              <a:buChar char="ü"/>
            </a:pPr>
            <a:r>
              <a:rPr lang="en-US" altLang="en-US" sz="1400">
                <a:solidFill>
                  <a:schemeClr val="bg2"/>
                </a:solidFill>
                <a:latin typeface="Arial" panose="020B0604020202020204" pitchFamily="34" charset="0"/>
              </a:rPr>
              <a:t> Variation by FOV is Quantified</a:t>
            </a:r>
          </a:p>
          <a:p>
            <a:pPr algn="l">
              <a:spcAft>
                <a:spcPct val="25000"/>
              </a:spcAft>
              <a:buFont typeface="Wingdings" panose="05000000000000000000" pitchFamily="2" charset="2"/>
              <a:buChar char="ü"/>
            </a:pPr>
            <a:r>
              <a:rPr lang="en-US" altLang="en-US" sz="1400">
                <a:solidFill>
                  <a:schemeClr val="bg2"/>
                </a:solidFill>
                <a:latin typeface="Arial" panose="020B0604020202020204" pitchFamily="34" charset="0"/>
              </a:rPr>
              <a:t> Non-Significant FOV’s Removed</a:t>
            </a:r>
          </a:p>
        </p:txBody>
      </p:sp>
      <p:sp>
        <p:nvSpPr>
          <p:cNvPr id="37" name="AutoShape 10"/>
          <p:cNvSpPr>
            <a:spLocks noChangeArrowheads="1"/>
          </p:cNvSpPr>
          <p:nvPr/>
        </p:nvSpPr>
        <p:spPr bwMode="auto">
          <a:xfrm>
            <a:off x="6892649" y="3635882"/>
            <a:ext cx="457200" cy="304800"/>
          </a:xfrm>
          <a:prstGeom prst="rightArrow">
            <a:avLst>
              <a:gd name="adj1" fmla="val 50000"/>
              <a:gd name="adj2" fmla="val 37500"/>
            </a:avLst>
          </a:prstGeom>
          <a:solidFill>
            <a:schemeClr val="bg1"/>
          </a:solidFill>
          <a:ln w="2540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38" name="AutoShape 11"/>
          <p:cNvSpPr>
            <a:spLocks noChangeArrowheads="1"/>
          </p:cNvSpPr>
          <p:nvPr/>
        </p:nvSpPr>
        <p:spPr bwMode="auto">
          <a:xfrm>
            <a:off x="4606649" y="3635882"/>
            <a:ext cx="457200" cy="304800"/>
          </a:xfrm>
          <a:prstGeom prst="rightArrow">
            <a:avLst>
              <a:gd name="adj1" fmla="val 50000"/>
              <a:gd name="adj2" fmla="val 37500"/>
            </a:avLst>
          </a:prstGeom>
          <a:solidFill>
            <a:schemeClr val="bg1"/>
          </a:solidFill>
          <a:ln w="2540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39" name="Rectangle 13"/>
          <p:cNvSpPr>
            <a:spLocks noChangeArrowheads="1"/>
          </p:cNvSpPr>
          <p:nvPr/>
        </p:nvSpPr>
        <p:spPr bwMode="auto">
          <a:xfrm>
            <a:off x="5063849" y="5159882"/>
            <a:ext cx="1828800" cy="762000"/>
          </a:xfrm>
          <a:prstGeom prst="rect">
            <a:avLst/>
          </a:prstGeom>
          <a:solidFill>
            <a:schemeClr val="bg2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7426049" y="5388482"/>
            <a:ext cx="3048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14300" indent="-1143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l">
              <a:spcAft>
                <a:spcPct val="25000"/>
              </a:spcAft>
              <a:buFont typeface="Wingdings" panose="05000000000000000000" pitchFamily="2" charset="2"/>
              <a:buChar char="ü"/>
            </a:pPr>
            <a:r>
              <a:rPr lang="en-US" altLang="en-US" sz="1400">
                <a:solidFill>
                  <a:schemeClr val="bg2"/>
                </a:solidFill>
                <a:latin typeface="Arial" panose="020B0604020202020204" pitchFamily="34" charset="0"/>
              </a:rPr>
              <a:t> Wastes Identified</a:t>
            </a:r>
          </a:p>
        </p:txBody>
      </p:sp>
      <p:sp>
        <p:nvSpPr>
          <p:cNvPr id="41" name="AutoShape 16"/>
          <p:cNvSpPr>
            <a:spLocks noChangeArrowheads="1"/>
          </p:cNvSpPr>
          <p:nvPr/>
        </p:nvSpPr>
        <p:spPr bwMode="auto">
          <a:xfrm>
            <a:off x="6892649" y="5388482"/>
            <a:ext cx="457200" cy="304800"/>
          </a:xfrm>
          <a:prstGeom prst="rightArrow">
            <a:avLst>
              <a:gd name="adj1" fmla="val 50000"/>
              <a:gd name="adj2" fmla="val 37500"/>
            </a:avLst>
          </a:prstGeom>
          <a:solidFill>
            <a:schemeClr val="bg1"/>
          </a:solidFill>
          <a:ln w="2540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/>
            <a:endParaRPr lang="en-US" altLang="en-US">
              <a:solidFill>
                <a:schemeClr val="bg2"/>
              </a:solidFill>
            </a:endParaRPr>
          </a:p>
        </p:txBody>
      </p:sp>
      <p:sp>
        <p:nvSpPr>
          <p:cNvPr id="42" name="AutoShape 17"/>
          <p:cNvSpPr>
            <a:spLocks noChangeArrowheads="1"/>
          </p:cNvSpPr>
          <p:nvPr/>
        </p:nvSpPr>
        <p:spPr bwMode="auto">
          <a:xfrm>
            <a:off x="4606649" y="5388482"/>
            <a:ext cx="457200" cy="304800"/>
          </a:xfrm>
          <a:prstGeom prst="rightArrow">
            <a:avLst>
              <a:gd name="adj1" fmla="val 50000"/>
              <a:gd name="adj2" fmla="val 37500"/>
            </a:avLst>
          </a:prstGeom>
          <a:solidFill>
            <a:schemeClr val="bg1"/>
          </a:solidFill>
          <a:ln w="2540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43" name="Text Box 18"/>
          <p:cNvSpPr txBox="1">
            <a:spLocks noChangeArrowheads="1"/>
          </p:cNvSpPr>
          <p:nvPr/>
        </p:nvSpPr>
        <p:spPr bwMode="auto">
          <a:xfrm>
            <a:off x="1257912" y="1273682"/>
            <a:ext cx="3200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77800" indent="-1778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r" eaLnBrk="1" hangingPunct="1">
              <a:spcAft>
                <a:spcPct val="25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1400" dirty="0">
                <a:solidFill>
                  <a:schemeClr val="bg2"/>
                </a:solidFill>
                <a:latin typeface="Arial" panose="020B0604020202020204" pitchFamily="34" charset="0"/>
              </a:rPr>
              <a:t>Families of Variation</a:t>
            </a:r>
          </a:p>
          <a:p>
            <a:pPr algn="r" eaLnBrk="1" hangingPunct="1">
              <a:spcAft>
                <a:spcPct val="25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1400" dirty="0">
                <a:solidFill>
                  <a:schemeClr val="bg2"/>
                </a:solidFill>
                <a:latin typeface="Arial" panose="020B0604020202020204" pitchFamily="34" charset="0"/>
              </a:rPr>
              <a:t>Pareto Diagram</a:t>
            </a:r>
          </a:p>
          <a:p>
            <a:pPr algn="r" eaLnBrk="1" hangingPunct="1">
              <a:spcAft>
                <a:spcPct val="25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1400" dirty="0">
                <a:solidFill>
                  <a:schemeClr val="bg2"/>
                </a:solidFill>
                <a:latin typeface="Arial" panose="020B0604020202020204" pitchFamily="34" charset="0"/>
              </a:rPr>
              <a:t>Box Plots</a:t>
            </a:r>
          </a:p>
          <a:p>
            <a:pPr algn="r" eaLnBrk="1" hangingPunct="1">
              <a:spcAft>
                <a:spcPct val="25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1400" dirty="0">
                <a:solidFill>
                  <a:schemeClr val="bg2"/>
                </a:solidFill>
                <a:latin typeface="Arial" panose="020B0604020202020204" pitchFamily="34" charset="0"/>
              </a:rPr>
              <a:t>Correlation Studies</a:t>
            </a:r>
          </a:p>
          <a:p>
            <a:pPr algn="r" eaLnBrk="1" hangingPunct="1">
              <a:spcAft>
                <a:spcPct val="25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1400" dirty="0">
                <a:solidFill>
                  <a:schemeClr val="bg2"/>
                </a:solidFill>
                <a:latin typeface="Arial" panose="020B0604020202020204" pitchFamily="34" charset="0"/>
              </a:rPr>
              <a:t>Multi-Vari Charts</a:t>
            </a:r>
          </a:p>
          <a:p>
            <a:pPr algn="r" eaLnBrk="1" hangingPunct="1">
              <a:spcAft>
                <a:spcPct val="25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1400" dirty="0">
                <a:solidFill>
                  <a:schemeClr val="bg2"/>
                </a:solidFill>
                <a:latin typeface="Arial" panose="020B0604020202020204" pitchFamily="34" charset="0"/>
              </a:rPr>
              <a:t>Interaction Plots</a:t>
            </a:r>
          </a:p>
          <a:p>
            <a:pPr algn="r" eaLnBrk="1" hangingPunct="1">
              <a:spcAft>
                <a:spcPct val="25000"/>
              </a:spcAft>
              <a:buClr>
                <a:schemeClr val="tx1"/>
              </a:buClr>
            </a:pPr>
            <a:endParaRPr lang="en-US" altLang="en-US" sz="1400" dirty="0">
              <a:solidFill>
                <a:schemeClr val="bg2"/>
              </a:solidFill>
              <a:latin typeface="Arial" panose="020B0604020202020204" pitchFamily="34" charset="0"/>
            </a:endParaRPr>
          </a:p>
          <a:p>
            <a:pPr algn="r" eaLnBrk="1" hangingPunct="1">
              <a:spcAft>
                <a:spcPct val="25000"/>
              </a:spcAft>
              <a:buClr>
                <a:schemeClr val="tx1"/>
              </a:buClr>
              <a:buFontTx/>
              <a:buChar char="•"/>
            </a:pPr>
            <a:endParaRPr lang="en-US" altLang="en-US" sz="1400" dirty="0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44" name="Rectangle 19"/>
          <p:cNvSpPr>
            <a:spLocks noChangeArrowheads="1"/>
          </p:cNvSpPr>
          <p:nvPr/>
        </p:nvSpPr>
        <p:spPr bwMode="auto">
          <a:xfrm>
            <a:off x="5063849" y="1654682"/>
            <a:ext cx="1828800" cy="762000"/>
          </a:xfrm>
          <a:prstGeom prst="rect">
            <a:avLst/>
          </a:prstGeom>
          <a:solidFill>
            <a:schemeClr val="bg2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5" name="Text Box 20"/>
          <p:cNvSpPr txBox="1">
            <a:spLocks noChangeArrowheads="1"/>
          </p:cNvSpPr>
          <p:nvPr/>
        </p:nvSpPr>
        <p:spPr bwMode="auto">
          <a:xfrm>
            <a:off x="5140049" y="1730882"/>
            <a:ext cx="167640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/>
            <a:r>
              <a:rPr lang="en-US" altLang="en-US" sz="1400">
                <a:latin typeface="Arial" panose="020B0604020202020204" pitchFamily="34" charset="0"/>
              </a:rPr>
              <a:t>GRAPHICAL ANALYSIS</a:t>
            </a:r>
          </a:p>
        </p:txBody>
      </p:sp>
      <p:sp>
        <p:nvSpPr>
          <p:cNvPr id="46" name="Rectangle 21"/>
          <p:cNvSpPr>
            <a:spLocks noChangeArrowheads="1"/>
          </p:cNvSpPr>
          <p:nvPr/>
        </p:nvSpPr>
        <p:spPr bwMode="auto">
          <a:xfrm>
            <a:off x="7426049" y="1730882"/>
            <a:ext cx="3276600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14300" indent="-1143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l">
              <a:spcAft>
                <a:spcPct val="25000"/>
              </a:spcAft>
              <a:buFont typeface="Wingdings" panose="05000000000000000000" pitchFamily="2" charset="2"/>
              <a:buChar char="ü"/>
            </a:pPr>
            <a:r>
              <a:rPr lang="en-US" altLang="en-US" sz="1400" dirty="0">
                <a:solidFill>
                  <a:schemeClr val="bg2"/>
                </a:solidFill>
                <a:latin typeface="Arial" panose="020B0604020202020204" pitchFamily="34" charset="0"/>
              </a:rPr>
              <a:t> Data for Hypothesis Testing</a:t>
            </a:r>
          </a:p>
          <a:p>
            <a:pPr algn="l">
              <a:spcAft>
                <a:spcPct val="25000"/>
              </a:spcAft>
              <a:buFont typeface="Wingdings" panose="05000000000000000000" pitchFamily="2" charset="2"/>
              <a:buChar char="ü"/>
            </a:pPr>
            <a:r>
              <a:rPr lang="en-US" altLang="en-US" sz="1400" dirty="0">
                <a:solidFill>
                  <a:schemeClr val="bg2"/>
                </a:solidFill>
                <a:latin typeface="Arial" panose="020B0604020202020204" pitchFamily="34" charset="0"/>
              </a:rPr>
              <a:t> Diagram to Analyze FOV’s</a:t>
            </a:r>
          </a:p>
          <a:p>
            <a:pPr algn="l">
              <a:spcAft>
                <a:spcPct val="25000"/>
              </a:spcAft>
              <a:buFont typeface="Wingdings" panose="05000000000000000000" pitchFamily="2" charset="2"/>
              <a:buNone/>
            </a:pPr>
            <a:endParaRPr lang="en-US" altLang="en-US" sz="1400" dirty="0">
              <a:solidFill>
                <a:schemeClr val="bg2"/>
              </a:solidFill>
              <a:latin typeface="Arial" panose="020B0604020202020204" pitchFamily="34" charset="0"/>
            </a:endParaRPr>
          </a:p>
          <a:p>
            <a:pPr algn="l">
              <a:buFont typeface="Wingdings" panose="05000000000000000000" pitchFamily="2" charset="2"/>
              <a:buChar char="ü"/>
            </a:pPr>
            <a:endParaRPr lang="en-US" altLang="en-US" sz="1400" dirty="0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47" name="AutoShape 22"/>
          <p:cNvSpPr>
            <a:spLocks noChangeArrowheads="1"/>
          </p:cNvSpPr>
          <p:nvPr/>
        </p:nvSpPr>
        <p:spPr bwMode="auto">
          <a:xfrm>
            <a:off x="6892649" y="1883282"/>
            <a:ext cx="457200" cy="304800"/>
          </a:xfrm>
          <a:prstGeom prst="rightArrow">
            <a:avLst>
              <a:gd name="adj1" fmla="val 50000"/>
              <a:gd name="adj2" fmla="val 37500"/>
            </a:avLst>
          </a:prstGeom>
          <a:solidFill>
            <a:schemeClr val="bg1"/>
          </a:solidFill>
          <a:ln w="2540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48" name="AutoShape 23"/>
          <p:cNvSpPr>
            <a:spLocks noChangeArrowheads="1"/>
          </p:cNvSpPr>
          <p:nvPr/>
        </p:nvSpPr>
        <p:spPr bwMode="auto">
          <a:xfrm>
            <a:off x="4606649" y="1883282"/>
            <a:ext cx="457200" cy="304800"/>
          </a:xfrm>
          <a:prstGeom prst="rightArrow">
            <a:avLst>
              <a:gd name="adj1" fmla="val 50000"/>
              <a:gd name="adj2" fmla="val 37500"/>
            </a:avLst>
          </a:prstGeom>
          <a:solidFill>
            <a:schemeClr val="bg1"/>
          </a:solidFill>
          <a:ln w="2540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49" name="Text Box 25"/>
          <p:cNvSpPr txBox="1">
            <a:spLocks noChangeArrowheads="1"/>
          </p:cNvSpPr>
          <p:nvPr/>
        </p:nvSpPr>
        <p:spPr bwMode="auto">
          <a:xfrm>
            <a:off x="1609935" y="4816982"/>
            <a:ext cx="2819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77800" indent="-1778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r" eaLnBrk="1" hangingPunct="1">
              <a:spcAft>
                <a:spcPct val="25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1400" dirty="0">
                <a:solidFill>
                  <a:schemeClr val="bg2"/>
                </a:solidFill>
                <a:latin typeface="Arial" panose="020B0604020202020204" pitchFamily="34" charset="0"/>
              </a:rPr>
              <a:t>Detailed Process Map</a:t>
            </a:r>
          </a:p>
          <a:p>
            <a:pPr algn="r" eaLnBrk="1" hangingPunct="1">
              <a:spcAft>
                <a:spcPct val="25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1400" dirty="0">
                <a:solidFill>
                  <a:schemeClr val="bg2"/>
                </a:solidFill>
                <a:latin typeface="Arial" panose="020B0604020202020204" pitchFamily="34" charset="0"/>
              </a:rPr>
              <a:t>Striving for Ideal State Map</a:t>
            </a:r>
          </a:p>
          <a:p>
            <a:pPr algn="r" eaLnBrk="1" hangingPunct="1">
              <a:spcAft>
                <a:spcPct val="25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1400" dirty="0">
                <a:solidFill>
                  <a:schemeClr val="bg2"/>
                </a:solidFill>
                <a:latin typeface="Arial" panose="020B0604020202020204" pitchFamily="34" charset="0"/>
              </a:rPr>
              <a:t>Yield Statistics</a:t>
            </a:r>
          </a:p>
          <a:p>
            <a:pPr algn="r" eaLnBrk="1" hangingPunct="1">
              <a:spcAft>
                <a:spcPct val="25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1400" dirty="0">
                <a:solidFill>
                  <a:schemeClr val="bg2"/>
                </a:solidFill>
                <a:latin typeface="Arial" panose="020B0604020202020204" pitchFamily="34" charset="0"/>
              </a:rPr>
              <a:t>Mistake Proofing</a:t>
            </a:r>
          </a:p>
          <a:p>
            <a:pPr algn="r" eaLnBrk="1" hangingPunct="1">
              <a:spcAft>
                <a:spcPct val="25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1400" dirty="0">
                <a:solidFill>
                  <a:schemeClr val="bg2"/>
                </a:solidFill>
                <a:latin typeface="Arial" panose="020B0604020202020204" pitchFamily="34" charset="0"/>
              </a:rPr>
              <a:t>7- Wastes</a:t>
            </a:r>
          </a:p>
          <a:p>
            <a:pPr algn="r" eaLnBrk="1" hangingPunct="1">
              <a:spcAft>
                <a:spcPct val="25000"/>
              </a:spcAft>
              <a:buClr>
                <a:schemeClr val="tx1"/>
              </a:buClr>
              <a:buFontTx/>
              <a:buChar char="•"/>
            </a:pPr>
            <a:endParaRPr lang="en-US" altLang="en-US" sz="1400" dirty="0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50" name="Text Box 26"/>
          <p:cNvSpPr txBox="1">
            <a:spLocks noChangeArrowheads="1"/>
          </p:cNvSpPr>
          <p:nvPr/>
        </p:nvSpPr>
        <p:spPr bwMode="auto">
          <a:xfrm>
            <a:off x="5063849" y="5312282"/>
            <a:ext cx="182880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/>
            <a:r>
              <a:rPr lang="en-US" altLang="en-US" sz="1400">
                <a:latin typeface="Arial" panose="020B0604020202020204" pitchFamily="34" charset="0"/>
              </a:rPr>
              <a:t>PROCESS MAP ANALYSIS</a:t>
            </a:r>
          </a:p>
        </p:txBody>
      </p:sp>
    </p:spTree>
    <p:extLst>
      <p:ext uri="{BB962C8B-B14F-4D97-AF65-F5344CB8AC3E}">
        <p14:creationId xmlns:p14="http://schemas.microsoft.com/office/powerpoint/2010/main" val="2257345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1999" cy="6857999"/>
          </a:xfrm>
          <a:solidFill>
            <a:schemeClr val="tx1"/>
          </a:solidFill>
        </p:spPr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sz="4800" dirty="0"/>
          </a:p>
        </p:txBody>
      </p:sp>
      <p:sp>
        <p:nvSpPr>
          <p:cNvPr id="27" name="TextBox 26"/>
          <p:cNvSpPr txBox="1"/>
          <p:nvPr/>
        </p:nvSpPr>
        <p:spPr>
          <a:xfrm>
            <a:off x="4325998" y="78536"/>
            <a:ext cx="34772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cap="all" spc="150" dirty="0" smtClean="0">
                <a:solidFill>
                  <a:schemeClr val="bg2"/>
                </a:solidFill>
                <a:latin typeface="+mj-lt"/>
                <a:ea typeface="+mj-ea"/>
                <a:cs typeface="+mj-cs"/>
              </a:rPr>
              <a:t>IMPROVE</a:t>
            </a:r>
            <a:endParaRPr lang="en-US" sz="6000" cap="all" spc="150" dirty="0">
              <a:solidFill>
                <a:schemeClr val="bg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0" y="-1"/>
            <a:ext cx="1365161" cy="685799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10840332" y="1"/>
            <a:ext cx="1365161" cy="685799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 Box 3"/>
          <p:cNvSpPr txBox="1">
            <a:spLocks noChangeArrowheads="1"/>
          </p:cNvSpPr>
          <p:nvPr/>
        </p:nvSpPr>
        <p:spPr bwMode="auto">
          <a:xfrm>
            <a:off x="1409611" y="2503899"/>
            <a:ext cx="3200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77800" indent="-1778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r" eaLnBrk="1" hangingPunct="1">
              <a:spcAft>
                <a:spcPct val="25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1400" dirty="0">
                <a:solidFill>
                  <a:schemeClr val="bg2"/>
                </a:solidFill>
                <a:latin typeface="Arial" panose="020B0604020202020204" pitchFamily="34" charset="0"/>
              </a:rPr>
              <a:t>Takt Time Analysis</a:t>
            </a:r>
          </a:p>
          <a:p>
            <a:pPr algn="r" eaLnBrk="1" hangingPunct="1">
              <a:spcAft>
                <a:spcPct val="25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1400" dirty="0">
                <a:solidFill>
                  <a:schemeClr val="bg2"/>
                </a:solidFill>
                <a:latin typeface="Arial" panose="020B0604020202020204" pitchFamily="34" charset="0"/>
              </a:rPr>
              <a:t>Health and Safety/Ergonomics</a:t>
            </a:r>
          </a:p>
          <a:p>
            <a:pPr algn="r" eaLnBrk="1" hangingPunct="1">
              <a:spcAft>
                <a:spcPct val="25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1400" dirty="0">
                <a:solidFill>
                  <a:schemeClr val="bg2"/>
                </a:solidFill>
                <a:latin typeface="Arial" panose="020B0604020202020204" pitchFamily="34" charset="0"/>
              </a:rPr>
              <a:t>Cellular Flow</a:t>
            </a:r>
          </a:p>
          <a:p>
            <a:pPr algn="r" eaLnBrk="1" hangingPunct="1">
              <a:spcAft>
                <a:spcPct val="25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1400" dirty="0">
                <a:solidFill>
                  <a:schemeClr val="bg2"/>
                </a:solidFill>
                <a:latin typeface="Arial" panose="020B0604020202020204" pitchFamily="34" charset="0"/>
              </a:rPr>
              <a:t>SMED</a:t>
            </a:r>
          </a:p>
          <a:p>
            <a:pPr algn="r" eaLnBrk="1" hangingPunct="1">
              <a:spcAft>
                <a:spcPct val="25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1400" dirty="0">
                <a:solidFill>
                  <a:schemeClr val="bg2"/>
                </a:solidFill>
                <a:latin typeface="Arial" panose="020B0604020202020204" pitchFamily="34" charset="0"/>
              </a:rPr>
              <a:t>5S</a:t>
            </a:r>
          </a:p>
          <a:p>
            <a:pPr algn="r" eaLnBrk="1" hangingPunct="1">
              <a:spcAft>
                <a:spcPct val="25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1400" dirty="0">
                <a:solidFill>
                  <a:schemeClr val="bg2"/>
                </a:solidFill>
                <a:latin typeface="Arial" panose="020B0604020202020204" pitchFamily="34" charset="0"/>
              </a:rPr>
              <a:t>Visual Management</a:t>
            </a:r>
          </a:p>
          <a:p>
            <a:pPr algn="r" eaLnBrk="1" hangingPunct="1">
              <a:spcAft>
                <a:spcPct val="25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1400" dirty="0">
                <a:solidFill>
                  <a:schemeClr val="bg2"/>
                </a:solidFill>
                <a:latin typeface="Arial" panose="020B0604020202020204" pitchFamily="34" charset="0"/>
              </a:rPr>
              <a:t>Pull Principles</a:t>
            </a:r>
          </a:p>
          <a:p>
            <a:pPr algn="r" eaLnBrk="1" hangingPunct="1">
              <a:spcAft>
                <a:spcPct val="25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1400" dirty="0">
                <a:solidFill>
                  <a:schemeClr val="bg2"/>
                </a:solidFill>
                <a:latin typeface="Arial" panose="020B0604020202020204" pitchFamily="34" charset="0"/>
              </a:rPr>
              <a:t>Kanban System </a:t>
            </a:r>
          </a:p>
        </p:txBody>
      </p:sp>
      <p:sp>
        <p:nvSpPr>
          <p:cNvPr id="31" name="Rectangle 4"/>
          <p:cNvSpPr>
            <a:spLocks noChangeArrowheads="1"/>
          </p:cNvSpPr>
          <p:nvPr/>
        </p:nvSpPr>
        <p:spPr bwMode="auto">
          <a:xfrm>
            <a:off x="5201532" y="3380199"/>
            <a:ext cx="1828800" cy="762000"/>
          </a:xfrm>
          <a:prstGeom prst="rect">
            <a:avLst/>
          </a:prstGeom>
          <a:solidFill>
            <a:schemeClr val="bg2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32" name="Text Box 5"/>
          <p:cNvSpPr txBox="1">
            <a:spLocks noChangeArrowheads="1"/>
          </p:cNvSpPr>
          <p:nvPr/>
        </p:nvSpPr>
        <p:spPr bwMode="auto">
          <a:xfrm>
            <a:off x="5201532" y="3456399"/>
            <a:ext cx="182880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/>
            <a:r>
              <a:rPr lang="en-US" altLang="en-US" sz="1400">
                <a:latin typeface="Arial" panose="020B0604020202020204" pitchFamily="34" charset="0"/>
              </a:rPr>
              <a:t>WASTE ELIMINATION</a:t>
            </a:r>
          </a:p>
        </p:txBody>
      </p:sp>
      <p:sp>
        <p:nvSpPr>
          <p:cNvPr id="33" name="Text Box 6"/>
          <p:cNvSpPr txBox="1">
            <a:spLocks noChangeArrowheads="1"/>
          </p:cNvSpPr>
          <p:nvPr/>
        </p:nvSpPr>
        <p:spPr bwMode="auto">
          <a:xfrm>
            <a:off x="9208382" y="1403762"/>
            <a:ext cx="1841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/>
            <a:endParaRPr lang="en-US" altLang="en-US" sz="1000" b="0">
              <a:latin typeface="Arial" panose="020B0604020202020204" pitchFamily="34" charset="0"/>
            </a:endParaRPr>
          </a:p>
        </p:txBody>
      </p:sp>
      <p:sp>
        <p:nvSpPr>
          <p:cNvPr id="34" name="Line 7"/>
          <p:cNvSpPr>
            <a:spLocks noChangeShapeType="1"/>
          </p:cNvSpPr>
          <p:nvPr/>
        </p:nvSpPr>
        <p:spPr bwMode="auto">
          <a:xfrm>
            <a:off x="5887332" y="1856199"/>
            <a:ext cx="684213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Line 8"/>
          <p:cNvSpPr>
            <a:spLocks noChangeShapeType="1"/>
          </p:cNvSpPr>
          <p:nvPr/>
        </p:nvSpPr>
        <p:spPr bwMode="auto">
          <a:xfrm>
            <a:off x="6752520" y="1856199"/>
            <a:ext cx="685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" name="Rectangle 9"/>
          <p:cNvSpPr>
            <a:spLocks noChangeArrowheads="1"/>
          </p:cNvSpPr>
          <p:nvPr/>
        </p:nvSpPr>
        <p:spPr bwMode="auto">
          <a:xfrm>
            <a:off x="7563732" y="3227799"/>
            <a:ext cx="3048000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14300" indent="-1143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l">
              <a:spcAft>
                <a:spcPct val="25000"/>
              </a:spcAft>
              <a:buFont typeface="Wingdings" panose="05000000000000000000" pitchFamily="2" charset="2"/>
              <a:buChar char="ü"/>
            </a:pPr>
            <a:r>
              <a:rPr lang="en-US" altLang="en-US" sz="1400">
                <a:solidFill>
                  <a:schemeClr val="bg2"/>
                </a:solidFill>
                <a:latin typeface="Arial" panose="020B0604020202020204" pitchFamily="34" charset="0"/>
              </a:rPr>
              <a:t> High Priority Wastes Removed</a:t>
            </a:r>
          </a:p>
          <a:p>
            <a:pPr algn="l">
              <a:spcAft>
                <a:spcPct val="25000"/>
              </a:spcAft>
              <a:buFont typeface="Wingdings" panose="05000000000000000000" pitchFamily="2" charset="2"/>
              <a:buChar char="ü"/>
            </a:pPr>
            <a:r>
              <a:rPr lang="en-US" altLang="en-US" sz="1400">
                <a:solidFill>
                  <a:schemeClr val="bg2"/>
                </a:solidFill>
                <a:latin typeface="Arial" panose="020B0604020202020204" pitchFamily="34" charset="0"/>
              </a:rPr>
              <a:t> Balanced Line</a:t>
            </a:r>
          </a:p>
          <a:p>
            <a:pPr algn="l">
              <a:spcAft>
                <a:spcPct val="25000"/>
              </a:spcAft>
              <a:buFont typeface="Wingdings" panose="05000000000000000000" pitchFamily="2" charset="2"/>
              <a:buChar char="ü"/>
            </a:pPr>
            <a:r>
              <a:rPr lang="en-US" altLang="en-US" sz="1400">
                <a:solidFill>
                  <a:schemeClr val="bg2"/>
                </a:solidFill>
                <a:latin typeface="Arial" panose="020B0604020202020204" pitchFamily="34" charset="0"/>
              </a:rPr>
              <a:t> Just-In-Time Flow</a:t>
            </a:r>
          </a:p>
          <a:p>
            <a:pPr algn="l">
              <a:spcAft>
                <a:spcPct val="25000"/>
              </a:spcAft>
              <a:buFont typeface="Wingdings" panose="05000000000000000000" pitchFamily="2" charset="2"/>
              <a:buChar char="ü"/>
            </a:pPr>
            <a:r>
              <a:rPr lang="en-US" altLang="en-US" sz="1400">
                <a:solidFill>
                  <a:schemeClr val="bg2"/>
                </a:solidFill>
                <a:latin typeface="Arial" panose="020B0604020202020204" pitchFamily="34" charset="0"/>
              </a:rPr>
              <a:t> Improvements Implemented</a:t>
            </a:r>
          </a:p>
        </p:txBody>
      </p:sp>
      <p:sp>
        <p:nvSpPr>
          <p:cNvPr id="37" name="AutoShape 10"/>
          <p:cNvSpPr>
            <a:spLocks noChangeArrowheads="1"/>
          </p:cNvSpPr>
          <p:nvPr/>
        </p:nvSpPr>
        <p:spPr bwMode="auto">
          <a:xfrm>
            <a:off x="7030332" y="3608799"/>
            <a:ext cx="457200" cy="304800"/>
          </a:xfrm>
          <a:prstGeom prst="rightArrow">
            <a:avLst>
              <a:gd name="adj1" fmla="val 50000"/>
              <a:gd name="adj2" fmla="val 37500"/>
            </a:avLst>
          </a:prstGeom>
          <a:solidFill>
            <a:schemeClr val="bg1"/>
          </a:solidFill>
          <a:ln w="2540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38" name="AutoShape 11"/>
          <p:cNvSpPr>
            <a:spLocks noChangeArrowheads="1"/>
          </p:cNvSpPr>
          <p:nvPr/>
        </p:nvSpPr>
        <p:spPr bwMode="auto">
          <a:xfrm>
            <a:off x="4744332" y="3608799"/>
            <a:ext cx="457200" cy="304800"/>
          </a:xfrm>
          <a:prstGeom prst="rightArrow">
            <a:avLst>
              <a:gd name="adj1" fmla="val 50000"/>
              <a:gd name="adj2" fmla="val 37500"/>
            </a:avLst>
          </a:prstGeom>
          <a:solidFill>
            <a:schemeClr val="bg1"/>
          </a:solidFill>
          <a:ln w="2540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39" name="Text Box 12"/>
          <p:cNvSpPr txBox="1">
            <a:spLocks noChangeArrowheads="1"/>
          </p:cNvSpPr>
          <p:nvPr/>
        </p:nvSpPr>
        <p:spPr bwMode="auto">
          <a:xfrm>
            <a:off x="1409611" y="4866099"/>
            <a:ext cx="3200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77800" indent="-1778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r" eaLnBrk="1" hangingPunct="1">
              <a:spcAft>
                <a:spcPct val="25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1400">
                <a:solidFill>
                  <a:schemeClr val="bg2"/>
                </a:solidFill>
                <a:latin typeface="Arial" panose="020B0604020202020204" pitchFamily="34" charset="0"/>
              </a:rPr>
              <a:t>Pilot Runs</a:t>
            </a:r>
          </a:p>
          <a:p>
            <a:pPr algn="r" eaLnBrk="1" hangingPunct="1">
              <a:spcAft>
                <a:spcPct val="25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1400">
                <a:solidFill>
                  <a:schemeClr val="bg2"/>
                </a:solidFill>
                <a:latin typeface="Arial" panose="020B0604020202020204" pitchFamily="34" charset="0"/>
              </a:rPr>
              <a:t>Data Collection</a:t>
            </a:r>
          </a:p>
          <a:p>
            <a:pPr algn="r" eaLnBrk="1" hangingPunct="1">
              <a:spcAft>
                <a:spcPct val="25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1400">
                <a:solidFill>
                  <a:schemeClr val="bg2"/>
                </a:solidFill>
                <a:latin typeface="Arial" panose="020B0604020202020204" pitchFamily="34" charset="0"/>
              </a:rPr>
              <a:t>SPC Chart Selection</a:t>
            </a:r>
          </a:p>
          <a:p>
            <a:pPr algn="r" eaLnBrk="1" hangingPunct="1">
              <a:spcAft>
                <a:spcPct val="25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1400">
                <a:solidFill>
                  <a:schemeClr val="bg2"/>
                </a:solidFill>
                <a:latin typeface="Arial" panose="020B0604020202020204" pitchFamily="34" charset="0"/>
              </a:rPr>
              <a:t>Process Capability</a:t>
            </a:r>
          </a:p>
          <a:p>
            <a:pPr algn="r" eaLnBrk="1" hangingPunct="1">
              <a:spcAft>
                <a:spcPct val="25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1400">
                <a:solidFill>
                  <a:schemeClr val="bg2"/>
                </a:solidFill>
                <a:latin typeface="Arial" panose="020B0604020202020204" pitchFamily="34" charset="0"/>
              </a:rPr>
              <a:t>Before / After Descriptive Stats</a:t>
            </a:r>
          </a:p>
          <a:p>
            <a:pPr algn="r" eaLnBrk="1" hangingPunct="1">
              <a:spcAft>
                <a:spcPct val="25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1400">
                <a:solidFill>
                  <a:schemeClr val="bg2"/>
                </a:solidFill>
                <a:latin typeface="Arial" panose="020B0604020202020204" pitchFamily="34" charset="0"/>
              </a:rPr>
              <a:t>Audits </a:t>
            </a:r>
          </a:p>
        </p:txBody>
      </p:sp>
      <p:sp>
        <p:nvSpPr>
          <p:cNvPr id="40" name="Rectangle 13"/>
          <p:cNvSpPr>
            <a:spLocks noChangeArrowheads="1"/>
          </p:cNvSpPr>
          <p:nvPr/>
        </p:nvSpPr>
        <p:spPr bwMode="auto">
          <a:xfrm>
            <a:off x="5201532" y="5208999"/>
            <a:ext cx="1828800" cy="762000"/>
          </a:xfrm>
          <a:prstGeom prst="rect">
            <a:avLst/>
          </a:prstGeom>
          <a:solidFill>
            <a:schemeClr val="bg2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1" name="Text Box 14"/>
          <p:cNvSpPr txBox="1">
            <a:spLocks noChangeArrowheads="1"/>
          </p:cNvSpPr>
          <p:nvPr/>
        </p:nvSpPr>
        <p:spPr bwMode="auto">
          <a:xfrm>
            <a:off x="5277732" y="5285199"/>
            <a:ext cx="167640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/>
            <a:r>
              <a:rPr lang="en-US" altLang="en-US" sz="1400">
                <a:latin typeface="Arial" panose="020B0604020202020204" pitchFamily="34" charset="0"/>
              </a:rPr>
              <a:t>ASSESS IMPROVEMENTS</a:t>
            </a:r>
          </a:p>
        </p:txBody>
      </p:sp>
      <p:sp>
        <p:nvSpPr>
          <p:cNvPr id="42" name="Rectangle 15"/>
          <p:cNvSpPr>
            <a:spLocks noChangeArrowheads="1"/>
          </p:cNvSpPr>
          <p:nvPr/>
        </p:nvSpPr>
        <p:spPr bwMode="auto">
          <a:xfrm>
            <a:off x="7563732" y="4866099"/>
            <a:ext cx="3048000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14300" indent="-1143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l">
              <a:spcAft>
                <a:spcPct val="25000"/>
              </a:spcAft>
              <a:buFont typeface="Wingdings" panose="05000000000000000000" pitchFamily="2" charset="2"/>
              <a:buChar char="ü"/>
            </a:pPr>
            <a:r>
              <a:rPr lang="en-US" altLang="en-US" sz="1400">
                <a:solidFill>
                  <a:schemeClr val="bg2"/>
                </a:solidFill>
                <a:latin typeface="Arial" panose="020B0604020202020204" pitchFamily="34" charset="0"/>
              </a:rPr>
              <a:t> Before / After SPC Chart</a:t>
            </a:r>
          </a:p>
          <a:p>
            <a:pPr algn="l">
              <a:spcAft>
                <a:spcPct val="25000"/>
              </a:spcAft>
              <a:buFont typeface="Wingdings" panose="05000000000000000000" pitchFamily="2" charset="2"/>
              <a:buChar char="ü"/>
            </a:pPr>
            <a:r>
              <a:rPr lang="en-US" altLang="en-US" sz="1400">
                <a:solidFill>
                  <a:schemeClr val="bg2"/>
                </a:solidFill>
                <a:latin typeface="Arial" panose="020B0604020202020204" pitchFamily="34" charset="0"/>
              </a:rPr>
              <a:t> Updated Yield Analysis</a:t>
            </a:r>
          </a:p>
          <a:p>
            <a:pPr algn="l">
              <a:spcAft>
                <a:spcPct val="25000"/>
              </a:spcAft>
              <a:buFont typeface="Wingdings" panose="05000000000000000000" pitchFamily="2" charset="2"/>
              <a:buChar char="ü"/>
            </a:pPr>
            <a:r>
              <a:rPr lang="en-US" altLang="en-US" sz="1400">
                <a:solidFill>
                  <a:schemeClr val="bg2"/>
                </a:solidFill>
                <a:latin typeface="Arial" panose="020B0604020202020204" pitchFamily="34" charset="0"/>
              </a:rPr>
              <a:t> Hypothesis Tests Results</a:t>
            </a:r>
          </a:p>
          <a:p>
            <a:pPr algn="l">
              <a:spcAft>
                <a:spcPct val="25000"/>
              </a:spcAft>
              <a:buFont typeface="Wingdings" panose="05000000000000000000" pitchFamily="2" charset="2"/>
              <a:buChar char="ü"/>
            </a:pPr>
            <a:r>
              <a:rPr lang="en-US" altLang="en-US" sz="1400">
                <a:solidFill>
                  <a:schemeClr val="bg2"/>
                </a:solidFill>
                <a:latin typeface="Arial" panose="020B0604020202020204" pitchFamily="34" charset="0"/>
              </a:rPr>
              <a:t> New Process Flow Map</a:t>
            </a:r>
          </a:p>
          <a:p>
            <a:pPr algn="l">
              <a:spcAft>
                <a:spcPct val="25000"/>
              </a:spcAft>
              <a:buFont typeface="Wingdings" panose="05000000000000000000" pitchFamily="2" charset="2"/>
              <a:buChar char="ü"/>
            </a:pPr>
            <a:r>
              <a:rPr lang="en-US" altLang="en-US" sz="1400">
                <a:solidFill>
                  <a:schemeClr val="bg2"/>
                </a:solidFill>
                <a:latin typeface="Arial" panose="020B0604020202020204" pitchFamily="34" charset="0"/>
              </a:rPr>
              <a:t> Audit corrective actions</a:t>
            </a:r>
          </a:p>
          <a:p>
            <a:pPr algn="l">
              <a:spcAft>
                <a:spcPct val="25000"/>
              </a:spcAft>
              <a:buFont typeface="Wingdings" panose="05000000000000000000" pitchFamily="2" charset="2"/>
              <a:buChar char="ü"/>
            </a:pPr>
            <a:r>
              <a:rPr lang="en-US" altLang="en-US" sz="1400">
                <a:solidFill>
                  <a:schemeClr val="bg2"/>
                </a:solidFill>
                <a:latin typeface="Arial" panose="020B0604020202020204" pitchFamily="34" charset="0"/>
              </a:rPr>
              <a:t> Audit preventive actions</a:t>
            </a:r>
          </a:p>
          <a:p>
            <a:pPr algn="l">
              <a:spcAft>
                <a:spcPct val="25000"/>
              </a:spcAft>
            </a:pPr>
            <a:r>
              <a:rPr lang="en-US" altLang="en-US" sz="1400">
                <a:solidFill>
                  <a:schemeClr val="bg2"/>
                </a:solidFill>
                <a:latin typeface="Arial" panose="020B0604020202020204" pitchFamily="34" charset="0"/>
              </a:rPr>
              <a:t> </a:t>
            </a:r>
          </a:p>
          <a:p>
            <a:pPr algn="l"/>
            <a:endParaRPr lang="en-US" altLang="en-US" sz="1400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43" name="AutoShape 16"/>
          <p:cNvSpPr>
            <a:spLocks noChangeArrowheads="1"/>
          </p:cNvSpPr>
          <p:nvPr/>
        </p:nvSpPr>
        <p:spPr bwMode="auto">
          <a:xfrm>
            <a:off x="7030332" y="5437599"/>
            <a:ext cx="457200" cy="304800"/>
          </a:xfrm>
          <a:prstGeom prst="rightArrow">
            <a:avLst>
              <a:gd name="adj1" fmla="val 50000"/>
              <a:gd name="adj2" fmla="val 37500"/>
            </a:avLst>
          </a:prstGeom>
          <a:solidFill>
            <a:schemeClr val="bg1"/>
          </a:solidFill>
          <a:ln w="2540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44" name="AutoShape 17"/>
          <p:cNvSpPr>
            <a:spLocks noChangeArrowheads="1"/>
          </p:cNvSpPr>
          <p:nvPr/>
        </p:nvSpPr>
        <p:spPr bwMode="auto">
          <a:xfrm>
            <a:off x="4744332" y="5437599"/>
            <a:ext cx="457200" cy="304800"/>
          </a:xfrm>
          <a:prstGeom prst="rightArrow">
            <a:avLst>
              <a:gd name="adj1" fmla="val 50000"/>
              <a:gd name="adj2" fmla="val 37500"/>
            </a:avLst>
          </a:prstGeom>
          <a:solidFill>
            <a:schemeClr val="bg1"/>
          </a:solidFill>
          <a:ln w="2540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45" name="Text Box 18"/>
          <p:cNvSpPr txBox="1">
            <a:spLocks noChangeArrowheads="1"/>
          </p:cNvSpPr>
          <p:nvPr/>
        </p:nvSpPr>
        <p:spPr bwMode="auto">
          <a:xfrm>
            <a:off x="1409611" y="1132299"/>
            <a:ext cx="3200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77800" indent="-1778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r" eaLnBrk="1" hangingPunct="1">
              <a:spcAft>
                <a:spcPct val="25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1400" dirty="0">
                <a:solidFill>
                  <a:schemeClr val="bg2"/>
                </a:solidFill>
                <a:latin typeface="Arial" panose="020B0604020202020204" pitchFamily="34" charset="0"/>
              </a:rPr>
              <a:t>Design of Experiments (DOE) </a:t>
            </a:r>
          </a:p>
          <a:p>
            <a:pPr algn="r" eaLnBrk="1" hangingPunct="1">
              <a:spcAft>
                <a:spcPct val="25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1400" dirty="0">
                <a:solidFill>
                  <a:schemeClr val="bg2"/>
                </a:solidFill>
                <a:latin typeface="Arial" panose="020B0604020202020204" pitchFamily="34" charset="0"/>
              </a:rPr>
              <a:t>Change Preparation</a:t>
            </a:r>
          </a:p>
          <a:p>
            <a:pPr algn="r" eaLnBrk="1" hangingPunct="1">
              <a:spcAft>
                <a:spcPct val="25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1400" dirty="0">
                <a:solidFill>
                  <a:schemeClr val="bg2"/>
                </a:solidFill>
                <a:latin typeface="Arial" panose="020B0604020202020204" pitchFamily="34" charset="0"/>
              </a:rPr>
              <a:t>Stakeholder Analysis</a:t>
            </a:r>
          </a:p>
          <a:p>
            <a:pPr algn="r" eaLnBrk="1" hangingPunct="1">
              <a:spcAft>
                <a:spcPct val="25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1400" dirty="0">
                <a:solidFill>
                  <a:schemeClr val="bg2"/>
                </a:solidFill>
                <a:latin typeface="Arial" panose="020B0604020202020204" pitchFamily="34" charset="0"/>
              </a:rPr>
              <a:t>Project Management </a:t>
            </a:r>
          </a:p>
        </p:txBody>
      </p:sp>
      <p:sp>
        <p:nvSpPr>
          <p:cNvPr id="46" name="Rectangle 19"/>
          <p:cNvSpPr>
            <a:spLocks noChangeArrowheads="1"/>
          </p:cNvSpPr>
          <p:nvPr/>
        </p:nvSpPr>
        <p:spPr bwMode="auto">
          <a:xfrm>
            <a:off x="5201532" y="1398999"/>
            <a:ext cx="1828800" cy="762000"/>
          </a:xfrm>
          <a:prstGeom prst="rect">
            <a:avLst/>
          </a:prstGeom>
          <a:solidFill>
            <a:schemeClr val="bg2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7" name="Text Box 20"/>
          <p:cNvSpPr txBox="1">
            <a:spLocks noChangeArrowheads="1"/>
          </p:cNvSpPr>
          <p:nvPr/>
        </p:nvSpPr>
        <p:spPr bwMode="auto">
          <a:xfrm>
            <a:off x="5353932" y="1475199"/>
            <a:ext cx="160020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/>
            <a:r>
              <a:rPr lang="en-US" altLang="en-US" sz="1400">
                <a:latin typeface="Arial" panose="020B0604020202020204" pitchFamily="34" charset="0"/>
              </a:rPr>
              <a:t>KPIV / KPOV  RELATIONSHIP</a:t>
            </a:r>
          </a:p>
        </p:txBody>
      </p:sp>
      <p:sp>
        <p:nvSpPr>
          <p:cNvPr id="48" name="Rectangle 21"/>
          <p:cNvSpPr>
            <a:spLocks noChangeArrowheads="1"/>
          </p:cNvSpPr>
          <p:nvPr/>
        </p:nvSpPr>
        <p:spPr bwMode="auto">
          <a:xfrm>
            <a:off x="7563732" y="1094199"/>
            <a:ext cx="3276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14300" indent="-1143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l">
              <a:spcAft>
                <a:spcPct val="25000"/>
              </a:spcAft>
              <a:buFont typeface="Wingdings" panose="05000000000000000000" pitchFamily="2" charset="2"/>
              <a:buChar char="ü"/>
            </a:pPr>
            <a:r>
              <a:rPr lang="en-US" altLang="en-US" sz="1400">
                <a:solidFill>
                  <a:schemeClr val="bg2"/>
                </a:solidFill>
                <a:latin typeface="Arial" panose="020B0604020202020204" pitchFamily="34" charset="0"/>
              </a:rPr>
              <a:t> Quantification of Interactions </a:t>
            </a:r>
          </a:p>
          <a:p>
            <a:pPr algn="l">
              <a:spcAft>
                <a:spcPct val="25000"/>
              </a:spcAft>
              <a:buFont typeface="Wingdings" panose="05000000000000000000" pitchFamily="2" charset="2"/>
              <a:buChar char="ü"/>
            </a:pPr>
            <a:r>
              <a:rPr lang="en-US" altLang="en-US" sz="1400">
                <a:solidFill>
                  <a:schemeClr val="bg2"/>
                </a:solidFill>
                <a:latin typeface="Arial" panose="020B0604020202020204" pitchFamily="34" charset="0"/>
              </a:rPr>
              <a:t> Solutions Identified</a:t>
            </a:r>
          </a:p>
          <a:p>
            <a:pPr algn="l">
              <a:spcAft>
                <a:spcPct val="25000"/>
              </a:spcAft>
              <a:buFont typeface="Wingdings" panose="05000000000000000000" pitchFamily="2" charset="2"/>
              <a:buChar char="ü"/>
            </a:pPr>
            <a:r>
              <a:rPr lang="en-US" altLang="en-US" sz="1400">
                <a:solidFill>
                  <a:schemeClr val="bg2"/>
                </a:solidFill>
                <a:latin typeface="Arial" panose="020B0604020202020204" pitchFamily="34" charset="0"/>
              </a:rPr>
              <a:t> Elevator Speech</a:t>
            </a:r>
          </a:p>
          <a:p>
            <a:pPr algn="l">
              <a:spcAft>
                <a:spcPct val="25000"/>
              </a:spcAft>
              <a:buFont typeface="Wingdings" panose="05000000000000000000" pitchFamily="2" charset="2"/>
              <a:buChar char="ü"/>
            </a:pPr>
            <a:r>
              <a:rPr lang="en-US" altLang="en-US" sz="1400">
                <a:solidFill>
                  <a:schemeClr val="bg2"/>
                </a:solidFill>
                <a:latin typeface="Arial" panose="020B0604020202020204" pitchFamily="34" charset="0"/>
              </a:rPr>
              <a:t> Stakeholder Engagement</a:t>
            </a:r>
          </a:p>
          <a:p>
            <a:pPr algn="l">
              <a:spcAft>
                <a:spcPct val="25000"/>
              </a:spcAft>
              <a:buFont typeface="Wingdings" panose="05000000000000000000" pitchFamily="2" charset="2"/>
              <a:buChar char="ü"/>
            </a:pPr>
            <a:r>
              <a:rPr lang="en-US" altLang="en-US" sz="1400">
                <a:solidFill>
                  <a:schemeClr val="bg2"/>
                </a:solidFill>
                <a:latin typeface="Arial" panose="020B0604020202020204" pitchFamily="34" charset="0"/>
              </a:rPr>
              <a:t> Gantt Chart</a:t>
            </a:r>
          </a:p>
        </p:txBody>
      </p:sp>
      <p:sp>
        <p:nvSpPr>
          <p:cNvPr id="49" name="AutoShape 22"/>
          <p:cNvSpPr>
            <a:spLocks noChangeArrowheads="1"/>
          </p:cNvSpPr>
          <p:nvPr/>
        </p:nvSpPr>
        <p:spPr bwMode="auto">
          <a:xfrm>
            <a:off x="7030332" y="1627599"/>
            <a:ext cx="457200" cy="304800"/>
          </a:xfrm>
          <a:prstGeom prst="rightArrow">
            <a:avLst>
              <a:gd name="adj1" fmla="val 50000"/>
              <a:gd name="adj2" fmla="val 37500"/>
            </a:avLst>
          </a:prstGeom>
          <a:solidFill>
            <a:schemeClr val="bg1"/>
          </a:solidFill>
          <a:ln w="2540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0" name="AutoShape 23"/>
          <p:cNvSpPr>
            <a:spLocks noChangeArrowheads="1"/>
          </p:cNvSpPr>
          <p:nvPr/>
        </p:nvSpPr>
        <p:spPr bwMode="auto">
          <a:xfrm>
            <a:off x="4744332" y="1627599"/>
            <a:ext cx="457200" cy="304800"/>
          </a:xfrm>
          <a:prstGeom prst="rightArrow">
            <a:avLst>
              <a:gd name="adj1" fmla="val 50000"/>
              <a:gd name="adj2" fmla="val 37500"/>
            </a:avLst>
          </a:prstGeom>
          <a:solidFill>
            <a:schemeClr val="bg1"/>
          </a:solidFill>
          <a:ln w="2540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73682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-16303"/>
            <a:ext cx="12191999" cy="6857999"/>
          </a:xfrm>
          <a:solidFill>
            <a:schemeClr val="tx1"/>
          </a:solidFill>
        </p:spPr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sz="4800" dirty="0"/>
          </a:p>
        </p:txBody>
      </p:sp>
      <p:sp>
        <p:nvSpPr>
          <p:cNvPr id="27" name="TextBox 26"/>
          <p:cNvSpPr txBox="1"/>
          <p:nvPr/>
        </p:nvSpPr>
        <p:spPr>
          <a:xfrm>
            <a:off x="4237149" y="78536"/>
            <a:ext cx="37348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cap="all" spc="150" dirty="0" smtClean="0">
                <a:solidFill>
                  <a:schemeClr val="bg2"/>
                </a:solidFill>
                <a:latin typeface="+mj-lt"/>
                <a:ea typeface="+mj-ea"/>
                <a:cs typeface="+mj-cs"/>
              </a:rPr>
              <a:t>CONTROL</a:t>
            </a:r>
            <a:endParaRPr lang="en-US" sz="6000" cap="all" spc="150" dirty="0">
              <a:solidFill>
                <a:schemeClr val="bg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0" y="-1"/>
            <a:ext cx="1365161" cy="685799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10840332" y="1"/>
            <a:ext cx="1365161" cy="685799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1365161" y="2940896"/>
            <a:ext cx="3200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77800" indent="-1778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r" eaLnBrk="1" hangingPunct="1">
              <a:spcAft>
                <a:spcPct val="25000"/>
              </a:spcAft>
              <a:buClr>
                <a:schemeClr val="tx1"/>
              </a:buClr>
              <a:buFontTx/>
              <a:buChar char="•"/>
            </a:pPr>
            <a:endParaRPr lang="en-US" altLang="en-US" sz="1400" dirty="0">
              <a:solidFill>
                <a:schemeClr val="bg2"/>
              </a:solidFill>
              <a:latin typeface="Arial" panose="020B0604020202020204" pitchFamily="34" charset="0"/>
            </a:endParaRPr>
          </a:p>
          <a:p>
            <a:pPr algn="r" eaLnBrk="1" hangingPunct="1">
              <a:spcAft>
                <a:spcPct val="25000"/>
              </a:spcAft>
              <a:buClr>
                <a:schemeClr val="tx1"/>
              </a:buClr>
            </a:pPr>
            <a:r>
              <a:rPr lang="en-US" altLang="en-US" sz="1400" dirty="0">
                <a:solidFill>
                  <a:schemeClr val="bg2"/>
                </a:solidFill>
                <a:latin typeface="Arial" panose="020B0604020202020204" pitchFamily="34" charset="0"/>
              </a:rPr>
              <a:t>Control Limits Review</a:t>
            </a:r>
          </a:p>
          <a:p>
            <a:pPr algn="r" eaLnBrk="1" hangingPunct="1">
              <a:spcAft>
                <a:spcPct val="25000"/>
              </a:spcAft>
              <a:buClr>
                <a:schemeClr val="tx1"/>
              </a:buClr>
            </a:pPr>
            <a:r>
              <a:rPr lang="en-US" altLang="en-US" sz="1400" dirty="0">
                <a:solidFill>
                  <a:schemeClr val="bg2"/>
                </a:solidFill>
                <a:latin typeface="Arial" panose="020B0604020202020204" pitchFamily="34" charset="0"/>
              </a:rPr>
              <a:t>SPC Charts for X’s and Y’s</a:t>
            </a:r>
          </a:p>
          <a:p>
            <a:pPr algn="r" eaLnBrk="1" hangingPunct="1">
              <a:spcAft>
                <a:spcPct val="25000"/>
              </a:spcAft>
              <a:buClr>
                <a:schemeClr val="tx1"/>
              </a:buClr>
            </a:pPr>
            <a:r>
              <a:rPr lang="en-US" altLang="en-US" sz="1400" dirty="0">
                <a:solidFill>
                  <a:schemeClr val="bg2"/>
                </a:solidFill>
                <a:latin typeface="Arial" panose="020B0604020202020204" pitchFamily="34" charset="0"/>
              </a:rPr>
              <a:t>Training of </a:t>
            </a:r>
            <a:r>
              <a:rPr lang="en-US" altLang="en-US" sz="1400" dirty="0" smtClean="0">
                <a:solidFill>
                  <a:schemeClr val="bg2"/>
                </a:solidFill>
                <a:latin typeface="Arial" panose="020B0604020202020204" pitchFamily="34" charset="0"/>
              </a:rPr>
              <a:t>Stakeholders</a:t>
            </a: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5098961" y="3283797"/>
            <a:ext cx="1828800" cy="762000"/>
          </a:xfrm>
          <a:prstGeom prst="rect">
            <a:avLst/>
          </a:prstGeom>
          <a:solidFill>
            <a:schemeClr val="bg2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5098961" y="3359997"/>
            <a:ext cx="182880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/>
            <a:r>
              <a:rPr lang="en-US" altLang="en-US" sz="1400">
                <a:latin typeface="Arial" panose="020B0604020202020204" pitchFamily="34" charset="0"/>
              </a:rPr>
              <a:t>KPIV &amp; KPOV CONTROL</a:t>
            </a: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9105811" y="1535960"/>
            <a:ext cx="1841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/>
            <a:endParaRPr lang="en-US" altLang="en-US" sz="1000" b="0">
              <a:latin typeface="Arial" panose="020B0604020202020204" pitchFamily="34" charset="0"/>
            </a:endParaRPr>
          </a:p>
        </p:txBody>
      </p:sp>
      <p:sp>
        <p:nvSpPr>
          <p:cNvPr id="10" name="Line 7"/>
          <p:cNvSpPr>
            <a:spLocks noChangeShapeType="1"/>
          </p:cNvSpPr>
          <p:nvPr/>
        </p:nvSpPr>
        <p:spPr bwMode="auto">
          <a:xfrm>
            <a:off x="5784761" y="1988397"/>
            <a:ext cx="684213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Line 8"/>
          <p:cNvSpPr>
            <a:spLocks noChangeShapeType="1"/>
          </p:cNvSpPr>
          <p:nvPr/>
        </p:nvSpPr>
        <p:spPr bwMode="auto">
          <a:xfrm>
            <a:off x="6649949" y="1988397"/>
            <a:ext cx="685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Rectangle 9"/>
          <p:cNvSpPr>
            <a:spLocks noChangeArrowheads="1"/>
          </p:cNvSpPr>
          <p:nvPr/>
        </p:nvSpPr>
        <p:spPr bwMode="auto">
          <a:xfrm>
            <a:off x="7461161" y="3055197"/>
            <a:ext cx="3276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14300" indent="-1143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l">
              <a:spcAft>
                <a:spcPct val="25000"/>
              </a:spcAft>
              <a:buFont typeface="Wingdings" panose="05000000000000000000" pitchFamily="2" charset="2"/>
              <a:buChar char="ü"/>
            </a:pPr>
            <a:r>
              <a:rPr lang="en-US" altLang="en-US" sz="1400">
                <a:solidFill>
                  <a:schemeClr val="bg2"/>
                </a:solidFill>
                <a:latin typeface="Arial" panose="020B0604020202020204" pitchFamily="34" charset="0"/>
              </a:rPr>
              <a:t> Control Plan</a:t>
            </a:r>
          </a:p>
          <a:p>
            <a:pPr algn="l">
              <a:spcAft>
                <a:spcPct val="25000"/>
              </a:spcAft>
              <a:buFont typeface="Wingdings" panose="05000000000000000000" pitchFamily="2" charset="2"/>
              <a:buChar char="ü"/>
            </a:pPr>
            <a:r>
              <a:rPr lang="en-US" altLang="en-US" sz="1400">
                <a:solidFill>
                  <a:schemeClr val="bg2"/>
                </a:solidFill>
                <a:latin typeface="Arial" panose="020B0604020202020204" pitchFamily="34" charset="0"/>
              </a:rPr>
              <a:t> Write SOP’s</a:t>
            </a:r>
          </a:p>
          <a:p>
            <a:pPr algn="l">
              <a:spcAft>
                <a:spcPct val="25000"/>
              </a:spcAft>
              <a:buFont typeface="Wingdings" panose="05000000000000000000" pitchFamily="2" charset="2"/>
              <a:buChar char="ü"/>
            </a:pPr>
            <a:r>
              <a:rPr lang="en-US" altLang="en-US" sz="1400">
                <a:solidFill>
                  <a:schemeClr val="bg2"/>
                </a:solidFill>
                <a:latin typeface="Arial" panose="020B0604020202020204" pitchFamily="34" charset="0"/>
              </a:rPr>
              <a:t> Hand-off to Process Owner</a:t>
            </a:r>
          </a:p>
          <a:p>
            <a:pPr algn="l">
              <a:spcAft>
                <a:spcPct val="25000"/>
              </a:spcAft>
              <a:buFont typeface="Wingdings" panose="05000000000000000000" pitchFamily="2" charset="2"/>
              <a:buChar char="ü"/>
            </a:pPr>
            <a:r>
              <a:rPr lang="en-US" altLang="en-US" sz="1400">
                <a:solidFill>
                  <a:schemeClr val="bg2"/>
                </a:solidFill>
                <a:latin typeface="Arial" panose="020B0604020202020204" pitchFamily="34" charset="0"/>
              </a:rPr>
              <a:t> Review Outstanding Action Items</a:t>
            </a:r>
          </a:p>
          <a:p>
            <a:pPr algn="l">
              <a:spcAft>
                <a:spcPct val="25000"/>
              </a:spcAft>
              <a:buFont typeface="Wingdings" panose="05000000000000000000" pitchFamily="2" charset="2"/>
              <a:buNone/>
            </a:pPr>
            <a:endParaRPr lang="en-US" altLang="en-US" sz="1400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3" name="AutoShape 10"/>
          <p:cNvSpPr>
            <a:spLocks noChangeArrowheads="1"/>
          </p:cNvSpPr>
          <p:nvPr/>
        </p:nvSpPr>
        <p:spPr bwMode="auto">
          <a:xfrm>
            <a:off x="6927761" y="3512397"/>
            <a:ext cx="457200" cy="304800"/>
          </a:xfrm>
          <a:prstGeom prst="rightArrow">
            <a:avLst>
              <a:gd name="adj1" fmla="val 50000"/>
              <a:gd name="adj2" fmla="val 37500"/>
            </a:avLst>
          </a:prstGeom>
          <a:solidFill>
            <a:schemeClr val="bg1"/>
          </a:solidFill>
          <a:ln w="2540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4" name="AutoShape 11"/>
          <p:cNvSpPr>
            <a:spLocks noChangeArrowheads="1"/>
          </p:cNvSpPr>
          <p:nvPr/>
        </p:nvSpPr>
        <p:spPr bwMode="auto">
          <a:xfrm>
            <a:off x="4641761" y="3512397"/>
            <a:ext cx="457200" cy="304800"/>
          </a:xfrm>
          <a:prstGeom prst="rightArrow">
            <a:avLst>
              <a:gd name="adj1" fmla="val 50000"/>
              <a:gd name="adj2" fmla="val 37500"/>
            </a:avLst>
          </a:prstGeom>
          <a:solidFill>
            <a:schemeClr val="bg1"/>
          </a:solidFill>
          <a:ln w="2540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5" name="Text Box 12"/>
          <p:cNvSpPr txBox="1">
            <a:spLocks noChangeArrowheads="1"/>
          </p:cNvSpPr>
          <p:nvPr/>
        </p:nvSpPr>
        <p:spPr bwMode="auto">
          <a:xfrm>
            <a:off x="1365161" y="5036397"/>
            <a:ext cx="3200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77800" indent="-1778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r" eaLnBrk="1" hangingPunct="1">
              <a:spcAft>
                <a:spcPct val="250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1400" dirty="0">
                <a:solidFill>
                  <a:schemeClr val="bg2"/>
                </a:solidFill>
                <a:latin typeface="Arial" panose="020B0604020202020204" pitchFamily="34" charset="0"/>
              </a:rPr>
              <a:t>SPC Charts for X’s and Y’s</a:t>
            </a:r>
          </a:p>
          <a:p>
            <a:pPr algn="r" eaLnBrk="1" hangingPunct="1">
              <a:spcAft>
                <a:spcPct val="25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1400" dirty="0">
                <a:solidFill>
                  <a:schemeClr val="bg2"/>
                </a:solidFill>
                <a:latin typeface="Arial" panose="020B0604020202020204" pitchFamily="34" charset="0"/>
              </a:rPr>
              <a:t>Reward / Recognition</a:t>
            </a:r>
          </a:p>
        </p:txBody>
      </p:sp>
      <p:sp>
        <p:nvSpPr>
          <p:cNvPr id="16" name="Rectangle 13"/>
          <p:cNvSpPr>
            <a:spLocks noChangeArrowheads="1"/>
          </p:cNvSpPr>
          <p:nvPr/>
        </p:nvSpPr>
        <p:spPr bwMode="auto">
          <a:xfrm>
            <a:off x="5098961" y="4960197"/>
            <a:ext cx="1828800" cy="762000"/>
          </a:xfrm>
          <a:prstGeom prst="rect">
            <a:avLst/>
          </a:prstGeom>
          <a:solidFill>
            <a:schemeClr val="bg2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7" name="Text Box 14"/>
          <p:cNvSpPr txBox="1">
            <a:spLocks noChangeArrowheads="1"/>
          </p:cNvSpPr>
          <p:nvPr/>
        </p:nvSpPr>
        <p:spPr bwMode="auto">
          <a:xfrm>
            <a:off x="5175161" y="5036397"/>
            <a:ext cx="167640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/>
            <a:r>
              <a:rPr lang="en-US" altLang="en-US" sz="1400">
                <a:latin typeface="Arial" panose="020B0604020202020204" pitchFamily="34" charset="0"/>
              </a:rPr>
              <a:t>PROCESS</a:t>
            </a:r>
          </a:p>
          <a:p>
            <a:pPr algn="ctr"/>
            <a:r>
              <a:rPr lang="en-US" altLang="en-US" sz="1400">
                <a:latin typeface="Arial" panose="020B0604020202020204" pitchFamily="34" charset="0"/>
              </a:rPr>
              <a:t>MONITORING</a:t>
            </a:r>
          </a:p>
        </p:txBody>
      </p:sp>
      <p:sp>
        <p:nvSpPr>
          <p:cNvPr id="18" name="Rectangle 15"/>
          <p:cNvSpPr>
            <a:spLocks noChangeArrowheads="1"/>
          </p:cNvSpPr>
          <p:nvPr/>
        </p:nvSpPr>
        <p:spPr bwMode="auto">
          <a:xfrm>
            <a:off x="7461161" y="4807797"/>
            <a:ext cx="3048000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14300" indent="-1143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l">
              <a:spcAft>
                <a:spcPct val="25000"/>
              </a:spcAft>
              <a:buFont typeface="Wingdings" panose="05000000000000000000" pitchFamily="2" charset="2"/>
              <a:buChar char="ü"/>
            </a:pPr>
            <a:r>
              <a:rPr lang="en-US" altLang="en-US" sz="1400">
                <a:solidFill>
                  <a:schemeClr val="bg2"/>
                </a:solidFill>
                <a:latin typeface="Arial" panose="020B0604020202020204" pitchFamily="34" charset="0"/>
              </a:rPr>
              <a:t> Financial Review / Follow-up</a:t>
            </a:r>
          </a:p>
          <a:p>
            <a:pPr algn="l">
              <a:spcAft>
                <a:spcPct val="25000"/>
              </a:spcAft>
              <a:buFont typeface="Wingdings" panose="05000000000000000000" pitchFamily="2" charset="2"/>
              <a:buChar char="ü"/>
            </a:pPr>
            <a:r>
              <a:rPr lang="en-US" altLang="en-US" sz="1400">
                <a:solidFill>
                  <a:schemeClr val="bg2"/>
                </a:solidFill>
                <a:latin typeface="Arial" panose="020B0604020202020204" pitchFamily="34" charset="0"/>
              </a:rPr>
              <a:t> New project ideas</a:t>
            </a:r>
          </a:p>
          <a:p>
            <a:pPr algn="l">
              <a:spcAft>
                <a:spcPct val="25000"/>
              </a:spcAft>
              <a:buFont typeface="Wingdings" panose="05000000000000000000" pitchFamily="2" charset="2"/>
              <a:buChar char="ü"/>
            </a:pPr>
            <a:r>
              <a:rPr lang="en-US" altLang="en-US" sz="1400">
                <a:solidFill>
                  <a:schemeClr val="bg2"/>
                </a:solidFill>
                <a:latin typeface="Arial" panose="020B0604020202020204" pitchFamily="34" charset="0"/>
              </a:rPr>
              <a:t> Upper Mgmt. Closure Approval</a:t>
            </a:r>
          </a:p>
          <a:p>
            <a:pPr algn="l">
              <a:spcAft>
                <a:spcPct val="25000"/>
              </a:spcAft>
              <a:buFont typeface="Wingdings" panose="05000000000000000000" pitchFamily="2" charset="2"/>
              <a:buChar char="ü"/>
            </a:pPr>
            <a:r>
              <a:rPr lang="en-US" altLang="en-US" sz="1400">
                <a:solidFill>
                  <a:schemeClr val="bg2"/>
                </a:solidFill>
                <a:latin typeface="Arial" panose="020B0604020202020204" pitchFamily="34" charset="0"/>
              </a:rPr>
              <a:t> Team Disbands</a:t>
            </a:r>
          </a:p>
        </p:txBody>
      </p:sp>
      <p:sp>
        <p:nvSpPr>
          <p:cNvPr id="19" name="AutoShape 16"/>
          <p:cNvSpPr>
            <a:spLocks noChangeArrowheads="1"/>
          </p:cNvSpPr>
          <p:nvPr/>
        </p:nvSpPr>
        <p:spPr bwMode="auto">
          <a:xfrm>
            <a:off x="6927761" y="5188797"/>
            <a:ext cx="457200" cy="304800"/>
          </a:xfrm>
          <a:prstGeom prst="rightArrow">
            <a:avLst>
              <a:gd name="adj1" fmla="val 50000"/>
              <a:gd name="adj2" fmla="val 37500"/>
            </a:avLst>
          </a:prstGeom>
          <a:solidFill>
            <a:schemeClr val="bg1"/>
          </a:solidFill>
          <a:ln w="2540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20" name="AutoShape 17"/>
          <p:cNvSpPr>
            <a:spLocks noChangeArrowheads="1"/>
          </p:cNvSpPr>
          <p:nvPr/>
        </p:nvSpPr>
        <p:spPr bwMode="auto">
          <a:xfrm>
            <a:off x="4641761" y="5188797"/>
            <a:ext cx="457200" cy="304800"/>
          </a:xfrm>
          <a:prstGeom prst="rightArrow">
            <a:avLst>
              <a:gd name="adj1" fmla="val 50000"/>
              <a:gd name="adj2" fmla="val 37500"/>
            </a:avLst>
          </a:prstGeom>
          <a:solidFill>
            <a:schemeClr val="bg1"/>
          </a:solidFill>
          <a:ln w="2540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21" name="Text Box 18"/>
          <p:cNvSpPr txBox="1">
            <a:spLocks noChangeArrowheads="1"/>
          </p:cNvSpPr>
          <p:nvPr/>
        </p:nvSpPr>
        <p:spPr bwMode="auto">
          <a:xfrm>
            <a:off x="1365161" y="1415413"/>
            <a:ext cx="3200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77800" indent="-1778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r" eaLnBrk="1" hangingPunct="1">
              <a:spcAft>
                <a:spcPct val="25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1400" dirty="0">
                <a:solidFill>
                  <a:schemeClr val="bg2"/>
                </a:solidFill>
                <a:latin typeface="Arial" panose="020B0604020202020204" pitchFamily="34" charset="0"/>
              </a:rPr>
              <a:t>High Severity Risk Review</a:t>
            </a:r>
          </a:p>
          <a:p>
            <a:pPr algn="r" eaLnBrk="1" hangingPunct="1">
              <a:spcAft>
                <a:spcPct val="25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1400" dirty="0">
                <a:solidFill>
                  <a:schemeClr val="bg2"/>
                </a:solidFill>
                <a:latin typeface="Arial" panose="020B0604020202020204" pitchFamily="34" charset="0"/>
              </a:rPr>
              <a:t>Mistake Proofing</a:t>
            </a:r>
          </a:p>
          <a:p>
            <a:pPr algn="r" eaLnBrk="1" hangingPunct="1">
              <a:spcAft>
                <a:spcPct val="25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1400" dirty="0">
                <a:solidFill>
                  <a:schemeClr val="bg2"/>
                </a:solidFill>
                <a:latin typeface="Arial" panose="020B0604020202020204" pitchFamily="34" charset="0"/>
              </a:rPr>
              <a:t>Capability Review</a:t>
            </a:r>
          </a:p>
          <a:p>
            <a:pPr algn="r" eaLnBrk="1" hangingPunct="1">
              <a:spcAft>
                <a:spcPct val="25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1400" dirty="0">
                <a:solidFill>
                  <a:schemeClr val="bg2"/>
                </a:solidFill>
                <a:latin typeface="Arial" panose="020B0604020202020204" pitchFamily="34" charset="0"/>
              </a:rPr>
              <a:t>TPM </a:t>
            </a:r>
          </a:p>
        </p:txBody>
      </p:sp>
      <p:sp>
        <p:nvSpPr>
          <p:cNvPr id="22" name="Rectangle 19"/>
          <p:cNvSpPr>
            <a:spLocks noChangeArrowheads="1"/>
          </p:cNvSpPr>
          <p:nvPr/>
        </p:nvSpPr>
        <p:spPr bwMode="auto">
          <a:xfrm>
            <a:off x="5098961" y="1531197"/>
            <a:ext cx="1828800" cy="762000"/>
          </a:xfrm>
          <a:prstGeom prst="rect">
            <a:avLst/>
          </a:prstGeom>
          <a:solidFill>
            <a:schemeClr val="bg2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3" name="Text Box 20"/>
          <p:cNvSpPr txBox="1">
            <a:spLocks noChangeArrowheads="1"/>
          </p:cNvSpPr>
          <p:nvPr/>
        </p:nvSpPr>
        <p:spPr bwMode="auto">
          <a:xfrm>
            <a:off x="5251361" y="1607397"/>
            <a:ext cx="160020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/>
            <a:r>
              <a:rPr lang="en-US" altLang="en-US" sz="1400">
                <a:latin typeface="Arial" panose="020B0604020202020204" pitchFamily="34" charset="0"/>
              </a:rPr>
              <a:t>RISK MITIGATION</a:t>
            </a:r>
          </a:p>
        </p:txBody>
      </p:sp>
      <p:sp>
        <p:nvSpPr>
          <p:cNvPr id="24" name="Rectangle 21"/>
          <p:cNvSpPr>
            <a:spLocks noChangeArrowheads="1"/>
          </p:cNvSpPr>
          <p:nvPr/>
        </p:nvSpPr>
        <p:spPr bwMode="auto">
          <a:xfrm>
            <a:off x="7461161" y="1378797"/>
            <a:ext cx="3276600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14300" indent="-1143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l">
              <a:spcAft>
                <a:spcPct val="25000"/>
              </a:spcAft>
              <a:buFont typeface="Wingdings" panose="05000000000000000000" pitchFamily="2" charset="2"/>
              <a:buChar char="ü"/>
            </a:pPr>
            <a:r>
              <a:rPr lang="en-US" altLang="en-US" sz="1400" dirty="0">
                <a:solidFill>
                  <a:schemeClr val="bg2"/>
                </a:solidFill>
                <a:latin typeface="Arial" panose="020B0604020202020204" pitchFamily="34" charset="0"/>
              </a:rPr>
              <a:t> Revised FMEA</a:t>
            </a:r>
          </a:p>
          <a:p>
            <a:pPr algn="l">
              <a:spcAft>
                <a:spcPct val="25000"/>
              </a:spcAft>
              <a:buFont typeface="Wingdings" panose="05000000000000000000" pitchFamily="2" charset="2"/>
              <a:buChar char="ü"/>
            </a:pPr>
            <a:r>
              <a:rPr lang="en-US" altLang="en-US" sz="1400" dirty="0">
                <a:solidFill>
                  <a:schemeClr val="bg2"/>
                </a:solidFill>
                <a:latin typeface="Arial" panose="020B0604020202020204" pitchFamily="34" charset="0"/>
              </a:rPr>
              <a:t> New Process Map</a:t>
            </a:r>
          </a:p>
          <a:p>
            <a:pPr algn="l">
              <a:spcAft>
                <a:spcPct val="25000"/>
              </a:spcAft>
              <a:buFont typeface="Wingdings" panose="05000000000000000000" pitchFamily="2" charset="2"/>
              <a:buChar char="ü"/>
            </a:pPr>
            <a:r>
              <a:rPr lang="en-US" altLang="en-US" sz="1400" dirty="0" smtClean="0">
                <a:solidFill>
                  <a:schemeClr val="bg2"/>
                </a:solidFill>
                <a:latin typeface="Arial" panose="020B0604020202020204" pitchFamily="34" charset="0"/>
              </a:rPr>
              <a:t> Final VSM</a:t>
            </a:r>
            <a:endParaRPr lang="en-US" altLang="en-US" sz="1400" dirty="0">
              <a:solidFill>
                <a:schemeClr val="bg2"/>
              </a:solidFill>
              <a:latin typeface="Arial" panose="020B0604020202020204" pitchFamily="34" charset="0"/>
            </a:endParaRPr>
          </a:p>
          <a:p>
            <a:pPr algn="l">
              <a:spcAft>
                <a:spcPct val="25000"/>
              </a:spcAft>
              <a:buFont typeface="Wingdings" panose="05000000000000000000" pitchFamily="2" charset="2"/>
              <a:buChar char="ü"/>
            </a:pPr>
            <a:r>
              <a:rPr lang="en-US" altLang="en-US" sz="1400" dirty="0">
                <a:solidFill>
                  <a:schemeClr val="bg2"/>
                </a:solidFill>
                <a:latin typeface="Arial" panose="020B0604020202020204" pitchFamily="34" charset="0"/>
              </a:rPr>
              <a:t> Final Process Capability </a:t>
            </a:r>
          </a:p>
        </p:txBody>
      </p:sp>
      <p:sp>
        <p:nvSpPr>
          <p:cNvPr id="25" name="AutoShape 22"/>
          <p:cNvSpPr>
            <a:spLocks noChangeArrowheads="1"/>
          </p:cNvSpPr>
          <p:nvPr/>
        </p:nvSpPr>
        <p:spPr bwMode="auto">
          <a:xfrm>
            <a:off x="6927761" y="1759797"/>
            <a:ext cx="457200" cy="304800"/>
          </a:xfrm>
          <a:prstGeom prst="rightArrow">
            <a:avLst>
              <a:gd name="adj1" fmla="val 50000"/>
              <a:gd name="adj2" fmla="val 37500"/>
            </a:avLst>
          </a:prstGeom>
          <a:solidFill>
            <a:schemeClr val="bg1"/>
          </a:solidFill>
          <a:ln w="2540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26" name="AutoShape 23"/>
          <p:cNvSpPr>
            <a:spLocks noChangeArrowheads="1"/>
          </p:cNvSpPr>
          <p:nvPr/>
        </p:nvSpPr>
        <p:spPr bwMode="auto">
          <a:xfrm>
            <a:off x="4641761" y="1759797"/>
            <a:ext cx="457200" cy="304800"/>
          </a:xfrm>
          <a:prstGeom prst="rightArrow">
            <a:avLst>
              <a:gd name="adj1" fmla="val 50000"/>
              <a:gd name="adj2" fmla="val 37500"/>
            </a:avLst>
          </a:prstGeom>
          <a:solidFill>
            <a:schemeClr val="bg1"/>
          </a:solidFill>
          <a:ln w="2540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43472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nded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TM03090430[[fn=Banded]]</Template>
  <TotalTime>0</TotalTime>
  <Words>518</Words>
  <Application>Microsoft Office PowerPoint</Application>
  <PresentationFormat>Widescreen</PresentationFormat>
  <Paragraphs>176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Consolas</vt:lpstr>
      <vt:lpstr>Corbel</vt:lpstr>
      <vt:lpstr>Verdana</vt:lpstr>
      <vt:lpstr>Wingdings</vt:lpstr>
      <vt:lpstr>Banded</vt:lpstr>
      <vt:lpstr>D-M-A-I-C RoadmaP</vt:lpstr>
      <vt:lpstr>  </vt:lpstr>
      <vt:lpstr>  </vt:lpstr>
      <vt:lpstr>  </vt:lpstr>
      <vt:lpstr>  </vt:lpstr>
      <vt:lpstr>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2016-03-24T04:01:11Z</dcterms:created>
  <dcterms:modified xsi:type="dcterms:W3CDTF">2016-03-24T04:02:11Z</dcterms:modified>
</cp:coreProperties>
</file>