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7ED269-5AC1-4F20-8701-5434985DC2B0}"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1561984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7ED269-5AC1-4F20-8701-5434985DC2B0}"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4047732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7ED269-5AC1-4F20-8701-5434985DC2B0}"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179707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7ED269-5AC1-4F20-8701-5434985DC2B0}" type="datetimeFigureOut">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3394718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7ED269-5AC1-4F20-8701-5434985DC2B0}" type="datetimeFigureOut">
              <a:rPr lang="en-US" smtClean="0"/>
              <a:t>3/6/2016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2731463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7ED269-5AC1-4F20-8701-5434985DC2B0}" type="datetimeFigureOut">
              <a:rPr lang="en-US" smtClean="0"/>
              <a:t>3/6/2016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2630976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7ED269-5AC1-4F20-8701-5434985DC2B0}" type="datetimeFigureOut">
              <a:rPr lang="en-US" smtClean="0"/>
              <a:t>3/6/2016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1841792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7ED269-5AC1-4F20-8701-5434985DC2B0}" type="datetimeFigureOut">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1472596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7ED269-5AC1-4F20-8701-5434985DC2B0}" type="datetimeFigureOut">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83733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7ED269-5AC1-4F20-8701-5434985DC2B0}"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3915257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7ED269-5AC1-4F20-8701-5434985DC2B0}"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2B6E6A-0C22-4D93-B1C9-83F846A6D797}" type="slidenum">
              <a:rPr lang="en-US" smtClean="0"/>
              <a:t>‹#›</a:t>
            </a:fld>
            <a:endParaRPr lang="en-US"/>
          </a:p>
        </p:txBody>
      </p:sp>
    </p:spTree>
    <p:extLst>
      <p:ext uri="{BB962C8B-B14F-4D97-AF65-F5344CB8AC3E}">
        <p14:creationId xmlns:p14="http://schemas.microsoft.com/office/powerpoint/2010/main" val="935711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7ED269-5AC1-4F20-8701-5434985DC2B0}" type="datetimeFigureOut">
              <a:rPr lang="en-US" smtClean="0"/>
              <a:t>3/6/2016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2B6E6A-0C22-4D93-B1C9-83F846A6D797}" type="slidenum">
              <a:rPr lang="en-US" smtClean="0"/>
              <a:t>‹#›</a:t>
            </a:fld>
            <a:endParaRPr lang="en-US"/>
          </a:p>
        </p:txBody>
      </p:sp>
    </p:spTree>
    <p:extLst>
      <p:ext uri="{BB962C8B-B14F-4D97-AF65-F5344CB8AC3E}">
        <p14:creationId xmlns:p14="http://schemas.microsoft.com/office/powerpoint/2010/main" val="588877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ix-sigma-material.com/Binomial-Distribution.html" TargetMode="External"/><Relationship Id="rId2" Type="http://schemas.openxmlformats.org/officeDocument/2006/relationships/hyperlink" Target="http://www.six-sigma-material.com/Poisson-Distribution.html" TargetMode="Externa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six-sigma-material.com/Process-Capability-Indice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82605" y="246322"/>
            <a:ext cx="4855334" cy="584775"/>
          </a:xfrm>
          <a:prstGeom prst="rect">
            <a:avLst/>
          </a:prstGeom>
          <a:noFill/>
        </p:spPr>
        <p:txBody>
          <a:bodyPr wrap="square" rtlCol="0">
            <a:spAutoFit/>
          </a:bodyPr>
          <a:lstStyle/>
          <a:p>
            <a:pPr algn="ctr"/>
            <a:r>
              <a:rPr lang="en-US" b="1" dirty="0" smtClean="0"/>
              <a:t>Before &amp; After - Capability Map</a:t>
            </a:r>
          </a:p>
          <a:p>
            <a:pPr algn="ctr"/>
            <a:r>
              <a:rPr lang="en-US" sz="1400" dirty="0" smtClean="0"/>
              <a:t>Click on the links for additional </a:t>
            </a:r>
            <a:r>
              <a:rPr lang="en-US" sz="1400" dirty="0" smtClean="0"/>
              <a:t>information (in slide show mode)</a:t>
            </a:r>
            <a:endParaRPr lang="en-US" sz="1400" dirty="0"/>
          </a:p>
        </p:txBody>
      </p:sp>
      <p:sp>
        <p:nvSpPr>
          <p:cNvPr id="5" name="Diamond 4"/>
          <p:cNvSpPr/>
          <p:nvPr/>
        </p:nvSpPr>
        <p:spPr>
          <a:xfrm>
            <a:off x="5859886" y="866837"/>
            <a:ext cx="1352283" cy="1068946"/>
          </a:xfrm>
          <a:prstGeom prst="diamond">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 Class</a:t>
            </a:r>
            <a:endParaRPr lang="en-US" dirty="0"/>
          </a:p>
        </p:txBody>
      </p:sp>
      <p:sp>
        <p:nvSpPr>
          <p:cNvPr id="10" name="Diamond 9"/>
          <p:cNvSpPr/>
          <p:nvPr/>
        </p:nvSpPr>
        <p:spPr>
          <a:xfrm>
            <a:off x="2537140" y="2303352"/>
            <a:ext cx="1545464" cy="1264276"/>
          </a:xfrm>
          <a:prstGeom prst="diamond">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smtClean="0"/>
              <a:t>Counting</a:t>
            </a:r>
          </a:p>
        </p:txBody>
      </p:sp>
      <p:cxnSp>
        <p:nvCxnSpPr>
          <p:cNvPr id="12" name="Straight Connector 11"/>
          <p:cNvCxnSpPr>
            <a:stCxn id="10" idx="3"/>
          </p:cNvCxnSpPr>
          <p:nvPr/>
        </p:nvCxnSpPr>
        <p:spPr>
          <a:xfrm>
            <a:off x="4082604" y="2935490"/>
            <a:ext cx="122349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313647" y="2935490"/>
            <a:ext cx="122349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306097" y="2935490"/>
            <a:ext cx="0" cy="16366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313647" y="2935489"/>
            <a:ext cx="0" cy="16366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92452" y="2653712"/>
            <a:ext cx="1043189" cy="307777"/>
          </a:xfrm>
          <a:prstGeom prst="rect">
            <a:avLst/>
          </a:prstGeom>
          <a:noFill/>
        </p:spPr>
        <p:txBody>
          <a:bodyPr wrap="square" rtlCol="0">
            <a:spAutoFit/>
          </a:bodyPr>
          <a:lstStyle/>
          <a:p>
            <a:r>
              <a:rPr lang="en-US" sz="1400" dirty="0" smtClean="0"/>
              <a:t>DEFECTS</a:t>
            </a:r>
            <a:endParaRPr lang="en-US" sz="1400" dirty="0"/>
          </a:p>
        </p:txBody>
      </p:sp>
      <p:sp>
        <p:nvSpPr>
          <p:cNvPr id="20" name="TextBox 19"/>
          <p:cNvSpPr txBox="1"/>
          <p:nvPr/>
        </p:nvSpPr>
        <p:spPr>
          <a:xfrm>
            <a:off x="1584106" y="2653713"/>
            <a:ext cx="1275006" cy="307777"/>
          </a:xfrm>
          <a:prstGeom prst="rect">
            <a:avLst/>
          </a:prstGeom>
          <a:noFill/>
        </p:spPr>
        <p:txBody>
          <a:bodyPr wrap="square" rtlCol="0">
            <a:spAutoFit/>
          </a:bodyPr>
          <a:lstStyle/>
          <a:p>
            <a:r>
              <a:rPr lang="en-US" sz="1400" dirty="0" smtClean="0"/>
              <a:t>DEFECTIVES</a:t>
            </a:r>
            <a:endParaRPr lang="en-US" sz="1400" dirty="0"/>
          </a:p>
        </p:txBody>
      </p:sp>
      <p:cxnSp>
        <p:nvCxnSpPr>
          <p:cNvPr id="22" name="Elbow Connector 21"/>
          <p:cNvCxnSpPr>
            <a:stCxn id="5" idx="1"/>
            <a:endCxn id="10" idx="0"/>
          </p:cNvCxnSpPr>
          <p:nvPr/>
        </p:nvCxnSpPr>
        <p:spPr>
          <a:xfrm rot="10800000" flipV="1">
            <a:off x="3309872" y="1401310"/>
            <a:ext cx="2550014" cy="90204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784502" y="4572178"/>
            <a:ext cx="1043189" cy="307777"/>
          </a:xfrm>
          <a:prstGeom prst="rect">
            <a:avLst/>
          </a:prstGeom>
          <a:noFill/>
        </p:spPr>
        <p:txBody>
          <a:bodyPr wrap="square" rtlCol="0">
            <a:spAutoFit/>
          </a:bodyPr>
          <a:lstStyle/>
          <a:p>
            <a:pPr algn="ctr"/>
            <a:r>
              <a:rPr lang="en-US" sz="1400" dirty="0" smtClean="0">
                <a:hlinkClick r:id="rId2"/>
              </a:rPr>
              <a:t>POISSON</a:t>
            </a:r>
            <a:endParaRPr lang="en-US" sz="1400" dirty="0"/>
          </a:p>
        </p:txBody>
      </p:sp>
      <p:sp>
        <p:nvSpPr>
          <p:cNvPr id="24" name="TextBox 23"/>
          <p:cNvSpPr txBox="1"/>
          <p:nvPr/>
        </p:nvSpPr>
        <p:spPr>
          <a:xfrm>
            <a:off x="792052" y="4572178"/>
            <a:ext cx="1043189" cy="307777"/>
          </a:xfrm>
          <a:prstGeom prst="rect">
            <a:avLst/>
          </a:prstGeom>
          <a:noFill/>
        </p:spPr>
        <p:txBody>
          <a:bodyPr wrap="square" rtlCol="0">
            <a:spAutoFit/>
          </a:bodyPr>
          <a:lstStyle/>
          <a:p>
            <a:pPr algn="ctr"/>
            <a:r>
              <a:rPr lang="en-US" sz="1400" dirty="0" smtClean="0">
                <a:hlinkClick r:id="rId3"/>
              </a:rPr>
              <a:t>BINOMIAL</a:t>
            </a:r>
            <a:endParaRPr lang="en-US" sz="1400" dirty="0"/>
          </a:p>
        </p:txBody>
      </p:sp>
      <p:sp>
        <p:nvSpPr>
          <p:cNvPr id="25" name="TextBox 24"/>
          <p:cNvSpPr txBox="1"/>
          <p:nvPr/>
        </p:nvSpPr>
        <p:spPr>
          <a:xfrm>
            <a:off x="9266348" y="4559298"/>
            <a:ext cx="1539028" cy="738664"/>
          </a:xfrm>
          <a:prstGeom prst="rect">
            <a:avLst/>
          </a:prstGeom>
          <a:noFill/>
        </p:spPr>
        <p:txBody>
          <a:bodyPr wrap="square" rtlCol="0">
            <a:spAutoFit/>
          </a:bodyPr>
          <a:lstStyle/>
          <a:p>
            <a:pPr algn="ctr"/>
            <a:r>
              <a:rPr lang="en-US" sz="1400" dirty="0" smtClean="0">
                <a:hlinkClick r:id="rId4"/>
              </a:rPr>
              <a:t>Capability Indices</a:t>
            </a:r>
            <a:endParaRPr lang="en-US" sz="1400" dirty="0" smtClean="0"/>
          </a:p>
          <a:p>
            <a:pPr algn="ctr"/>
            <a:r>
              <a:rPr lang="en-US" sz="1400" dirty="0" smtClean="0"/>
              <a:t>Cp, Cpk, Cpm</a:t>
            </a:r>
          </a:p>
          <a:p>
            <a:pPr algn="ctr"/>
            <a:r>
              <a:rPr lang="en-US" sz="1400" dirty="0" smtClean="0"/>
              <a:t>Pp, Ppk</a:t>
            </a:r>
          </a:p>
        </p:txBody>
      </p:sp>
      <p:cxnSp>
        <p:nvCxnSpPr>
          <p:cNvPr id="27" name="Elbow Connector 26"/>
          <p:cNvCxnSpPr>
            <a:stCxn id="5" idx="3"/>
            <a:endCxn id="25" idx="0"/>
          </p:cNvCxnSpPr>
          <p:nvPr/>
        </p:nvCxnSpPr>
        <p:spPr>
          <a:xfrm>
            <a:off x="7212169" y="1401310"/>
            <a:ext cx="2823693" cy="31579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139188" y="1123548"/>
            <a:ext cx="1369454" cy="307777"/>
          </a:xfrm>
          <a:prstGeom prst="rect">
            <a:avLst/>
          </a:prstGeom>
          <a:noFill/>
        </p:spPr>
        <p:txBody>
          <a:bodyPr wrap="square" rtlCol="0">
            <a:spAutoFit/>
          </a:bodyPr>
          <a:lstStyle/>
          <a:p>
            <a:r>
              <a:rPr lang="en-US" sz="1400" dirty="0" smtClean="0"/>
              <a:t>CONTINUOUS</a:t>
            </a:r>
            <a:endParaRPr lang="en-US" sz="1400" dirty="0"/>
          </a:p>
        </p:txBody>
      </p:sp>
      <p:sp>
        <p:nvSpPr>
          <p:cNvPr id="29" name="TextBox 28"/>
          <p:cNvSpPr txBox="1"/>
          <p:nvPr/>
        </p:nvSpPr>
        <p:spPr>
          <a:xfrm>
            <a:off x="4872507" y="1110842"/>
            <a:ext cx="1043189" cy="307777"/>
          </a:xfrm>
          <a:prstGeom prst="rect">
            <a:avLst/>
          </a:prstGeom>
          <a:noFill/>
        </p:spPr>
        <p:txBody>
          <a:bodyPr wrap="square" rtlCol="0">
            <a:spAutoFit/>
          </a:bodyPr>
          <a:lstStyle/>
          <a:p>
            <a:r>
              <a:rPr lang="en-US" sz="1400" dirty="0" smtClean="0"/>
              <a:t>ATTRIBUTE</a:t>
            </a:r>
            <a:endParaRPr lang="en-US" sz="1400" dirty="0"/>
          </a:p>
        </p:txBody>
      </p:sp>
      <p:sp>
        <p:nvSpPr>
          <p:cNvPr id="32" name="TextBox 31"/>
          <p:cNvSpPr txBox="1"/>
          <p:nvPr/>
        </p:nvSpPr>
        <p:spPr>
          <a:xfrm>
            <a:off x="1603426" y="2956781"/>
            <a:ext cx="1275006" cy="261610"/>
          </a:xfrm>
          <a:prstGeom prst="rect">
            <a:avLst/>
          </a:prstGeom>
          <a:noFill/>
        </p:spPr>
        <p:txBody>
          <a:bodyPr wrap="square" rtlCol="0">
            <a:spAutoFit/>
          </a:bodyPr>
          <a:lstStyle/>
          <a:p>
            <a:r>
              <a:rPr lang="en-US" sz="1100" dirty="0" smtClean="0"/>
              <a:t>2 OUTCOMES</a:t>
            </a:r>
            <a:endParaRPr lang="en-US" sz="1100" dirty="0"/>
          </a:p>
        </p:txBody>
      </p:sp>
      <p:sp>
        <p:nvSpPr>
          <p:cNvPr id="33" name="TextBox 32"/>
          <p:cNvSpPr txBox="1"/>
          <p:nvPr/>
        </p:nvSpPr>
        <p:spPr>
          <a:xfrm>
            <a:off x="3994601" y="2977891"/>
            <a:ext cx="1275006" cy="261610"/>
          </a:xfrm>
          <a:prstGeom prst="rect">
            <a:avLst/>
          </a:prstGeom>
          <a:noFill/>
        </p:spPr>
        <p:txBody>
          <a:bodyPr wrap="square" rtlCol="0">
            <a:spAutoFit/>
          </a:bodyPr>
          <a:lstStyle/>
          <a:p>
            <a:r>
              <a:rPr lang="en-US" sz="1100" dirty="0" smtClean="0"/>
              <a:t>Any number</a:t>
            </a:r>
            <a:endParaRPr lang="en-US" sz="1100" dirty="0"/>
          </a:p>
        </p:txBody>
      </p:sp>
      <p:sp>
        <p:nvSpPr>
          <p:cNvPr id="35" name="TextBox 34"/>
          <p:cNvSpPr txBox="1"/>
          <p:nvPr/>
        </p:nvSpPr>
        <p:spPr>
          <a:xfrm>
            <a:off x="367049" y="5361143"/>
            <a:ext cx="11365606" cy="1323439"/>
          </a:xfrm>
          <a:prstGeom prst="rect">
            <a:avLst/>
          </a:prstGeom>
          <a:noFill/>
          <a:ln w="28575">
            <a:solidFill>
              <a:schemeClr val="accent1">
                <a:lumMod val="75000"/>
              </a:schemeClr>
            </a:solidFill>
          </a:ln>
        </p:spPr>
        <p:txBody>
          <a:bodyPr wrap="square" rtlCol="0">
            <a:spAutoFit/>
          </a:bodyPr>
          <a:lstStyle/>
          <a:p>
            <a:pPr algn="ctr"/>
            <a:r>
              <a:rPr lang="en-US" sz="1600" b="1" dirty="0" smtClean="0"/>
              <a:t>The following metrics are typically used with Six Sigma projects to measure the “Y” Before and After. The Project Contract should contain the “Before” measurement. Most of the measurements below can be converted or estimated to one from another. </a:t>
            </a:r>
          </a:p>
          <a:p>
            <a:pPr algn="ctr"/>
            <a:r>
              <a:rPr lang="en-US" sz="1200" dirty="0" smtClean="0"/>
              <a:t>PPM, DPMO</a:t>
            </a:r>
          </a:p>
          <a:p>
            <a:pPr algn="ctr"/>
            <a:r>
              <a:rPr lang="en-US" sz="1200" dirty="0" smtClean="0"/>
              <a:t>Z Score</a:t>
            </a:r>
          </a:p>
          <a:p>
            <a:pPr algn="ctr"/>
            <a:r>
              <a:rPr lang="en-US" sz="1200" dirty="0" smtClean="0"/>
              <a:t>Yield (FY, TPY, RTY, NY)</a:t>
            </a:r>
          </a:p>
          <a:p>
            <a:pPr algn="ctr"/>
            <a:r>
              <a:rPr lang="en-US" sz="1200" dirty="0" smtClean="0"/>
              <a:t>Capability Indices (Cp, Cpk, Cpm, Pp, Ppk)</a:t>
            </a:r>
          </a:p>
        </p:txBody>
      </p:sp>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7628" y="1570750"/>
            <a:ext cx="1928476" cy="1269723"/>
          </a:xfrm>
          <a:prstGeom prst="rect">
            <a:avLst/>
          </a:prstGeom>
        </p:spPr>
      </p:pic>
      <p:pic>
        <p:nvPicPr>
          <p:cNvPr id="44" name="Picture 4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44" y="116906"/>
            <a:ext cx="1873140" cy="675832"/>
          </a:xfrm>
          <a:prstGeom prst="rect">
            <a:avLst/>
          </a:prstGeom>
        </p:spPr>
      </p:pic>
      <p:sp>
        <p:nvSpPr>
          <p:cNvPr id="45" name="TextBox 44"/>
          <p:cNvSpPr txBox="1"/>
          <p:nvPr/>
        </p:nvSpPr>
        <p:spPr>
          <a:xfrm>
            <a:off x="257576" y="725114"/>
            <a:ext cx="1670907" cy="253916"/>
          </a:xfrm>
          <a:prstGeom prst="rect">
            <a:avLst/>
          </a:prstGeom>
          <a:noFill/>
        </p:spPr>
        <p:txBody>
          <a:bodyPr wrap="square" rtlCol="0">
            <a:spAutoFit/>
          </a:bodyPr>
          <a:lstStyle/>
          <a:p>
            <a:r>
              <a:rPr lang="en-US" sz="1050" dirty="0" smtClean="0"/>
              <a:t>BEFORE                      AFTER</a:t>
            </a:r>
            <a:endParaRPr lang="en-US" sz="1050" dirty="0"/>
          </a:p>
        </p:txBody>
      </p:sp>
    </p:spTree>
    <p:extLst>
      <p:ext uri="{BB962C8B-B14F-4D97-AF65-F5344CB8AC3E}">
        <p14:creationId xmlns:p14="http://schemas.microsoft.com/office/powerpoint/2010/main" val="399174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118</Words>
  <Application>Microsoft Office PowerPoint</Application>
  <PresentationFormat>Widescreen</PresentationFormat>
  <Paragraphs>21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2016-03-06T15:42:40Z</dcterms:created>
  <dcterms:modified xsi:type="dcterms:W3CDTF">2016-03-06T18:59:05Z</dcterms:modified>
</cp:coreProperties>
</file>