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Lst>
  <p:notesMasterIdLst>
    <p:notesMasterId r:id="rId17"/>
  </p:notesMasterIdLst>
  <p:handoutMasterIdLst>
    <p:handoutMasterId r:id="rId18"/>
  </p:handoutMasterIdLst>
  <p:sldIdLst>
    <p:sldId id="257" r:id="rId2"/>
    <p:sldId id="259" r:id="rId3"/>
    <p:sldId id="260" r:id="rId4"/>
    <p:sldId id="261" r:id="rId5"/>
    <p:sldId id="262" r:id="rId6"/>
    <p:sldId id="263" r:id="rId7"/>
    <p:sldId id="265" r:id="rId8"/>
    <p:sldId id="266" r:id="rId9"/>
    <p:sldId id="267" r:id="rId10"/>
    <p:sldId id="268" r:id="rId11"/>
    <p:sldId id="269" r:id="rId12"/>
    <p:sldId id="270" r:id="rId13"/>
    <p:sldId id="264" r:id="rId14"/>
    <p:sldId id="271" r:id="rId15"/>
    <p:sldId id="27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38" autoAdjust="0"/>
    <p:restoredTop sz="94660"/>
  </p:normalViewPr>
  <p:slideViewPr>
    <p:cSldViewPr snapToGrid="0">
      <p:cViewPr>
        <p:scale>
          <a:sx n="100" d="100"/>
          <a:sy n="100" d="100"/>
        </p:scale>
        <p:origin x="78" y="72"/>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C003B9F-DBC0-4AAE-91FD-9A03F511C01E}" type="datetimeFigureOut">
              <a:rPr lang="en-US" smtClean="0"/>
              <a:t>1/19/2017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A95798-5D9C-4F43-A9D6-DA7773367745}" type="slidenum">
              <a:rPr lang="en-US" smtClean="0"/>
              <a:t>‹#›</a:t>
            </a:fld>
            <a:endParaRPr lang="en-US"/>
          </a:p>
        </p:txBody>
      </p:sp>
    </p:spTree>
    <p:extLst>
      <p:ext uri="{BB962C8B-B14F-4D97-AF65-F5344CB8AC3E}">
        <p14:creationId xmlns:p14="http://schemas.microsoft.com/office/powerpoint/2010/main" val="123123898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DD65C-D1B2-4E34-8ABD-82698062A6BE}" type="datetimeFigureOut">
              <a:rPr lang="en-US" smtClean="0"/>
              <a:t>1/14/2017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16755B-1883-4023-A756-E076B163034E}" type="slidenum">
              <a:rPr lang="en-US" smtClean="0"/>
              <a:t>‹#›</a:t>
            </a:fld>
            <a:endParaRPr lang="en-US"/>
          </a:p>
        </p:txBody>
      </p:sp>
    </p:spTree>
    <p:extLst>
      <p:ext uri="{BB962C8B-B14F-4D97-AF65-F5344CB8AC3E}">
        <p14:creationId xmlns:p14="http://schemas.microsoft.com/office/powerpoint/2010/main" val="352897802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16755B-1883-4023-A756-E076B163034E}" type="slidenum">
              <a:rPr lang="en-US" smtClean="0"/>
              <a:t>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15648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B972ED8-6D47-487B-A207-797613CC6298}" type="datetime1">
              <a:rPr lang="en-US" smtClean="0"/>
              <a:t>1/19/2017</a:t>
            </a:fld>
            <a:endParaRPr lang="en-US" dirty="0"/>
          </a:p>
        </p:txBody>
      </p:sp>
      <p:sp>
        <p:nvSpPr>
          <p:cNvPr id="5" name="Footer Placeholder 4"/>
          <p:cNvSpPr>
            <a:spLocks noGrp="1"/>
          </p:cNvSpPr>
          <p:nvPr>
            <p:ph type="ftr" sz="quarter" idx="11"/>
          </p:nvPr>
        </p:nvSpPr>
        <p:spPr/>
        <p:txBody>
          <a:bodyPr/>
          <a:lstStyle/>
          <a:p>
            <a:r>
              <a:rPr lang="en-US" smtClean="0"/>
              <a:t>Six-Sigma-Material.com ©. All rights reserved. </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89C172-93B5-4B45-A154-A8AA60044FF1}" type="datetime1">
              <a:rPr lang="en-US" smtClean="0"/>
              <a:t>1/19/2017</a:t>
            </a:fld>
            <a:endParaRPr lang="en-US" dirty="0"/>
          </a:p>
        </p:txBody>
      </p:sp>
      <p:sp>
        <p:nvSpPr>
          <p:cNvPr id="5" name="Footer Placeholder 4"/>
          <p:cNvSpPr>
            <a:spLocks noGrp="1"/>
          </p:cNvSpPr>
          <p:nvPr>
            <p:ph type="ftr" sz="quarter" idx="11"/>
          </p:nvPr>
        </p:nvSpPr>
        <p:spPr/>
        <p:txBody>
          <a:bodyPr/>
          <a:lstStyle/>
          <a:p>
            <a:r>
              <a:rPr lang="en-US" smtClean="0"/>
              <a:t>Six-Sigma-Material.com ©. All rights reserved. </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8FA95D71-F021-40BF-A04F-1C8E9DA8D31E}" type="datetime1">
              <a:rPr lang="en-US" smtClean="0"/>
              <a:t>1/19/2017</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Six-Sigma-Material.com ©. All rights reserved. </a:t>
            </a:r>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EE6CE3-0F03-462F-B8CE-A08F13734032}" type="datetime1">
              <a:rPr lang="en-US" smtClean="0"/>
              <a:t>1/19/2017</a:t>
            </a:fld>
            <a:endParaRPr lang="en-US" dirty="0"/>
          </a:p>
        </p:txBody>
      </p:sp>
      <p:sp>
        <p:nvSpPr>
          <p:cNvPr id="6" name="Footer Placeholder 5"/>
          <p:cNvSpPr>
            <a:spLocks noGrp="1"/>
          </p:cNvSpPr>
          <p:nvPr>
            <p:ph type="ftr" sz="quarter" idx="11"/>
          </p:nvPr>
        </p:nvSpPr>
        <p:spPr/>
        <p:txBody>
          <a:bodyPr/>
          <a:lstStyle/>
          <a:p>
            <a:r>
              <a:rPr lang="en-US" smtClean="0"/>
              <a:t>Six-Sigma-Material.com ©. All rights reserved. </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B5BDD8-79CB-4528-A67C-DC3FF798A8B1}" type="datetime1">
              <a:rPr lang="en-US" smtClean="0"/>
              <a:t>1/19/2017</a:t>
            </a:fld>
            <a:endParaRPr lang="en-US" dirty="0"/>
          </a:p>
        </p:txBody>
      </p:sp>
      <p:sp>
        <p:nvSpPr>
          <p:cNvPr id="8" name="Footer Placeholder 7"/>
          <p:cNvSpPr>
            <a:spLocks noGrp="1"/>
          </p:cNvSpPr>
          <p:nvPr>
            <p:ph type="ftr" sz="quarter" idx="11"/>
          </p:nvPr>
        </p:nvSpPr>
        <p:spPr/>
        <p:txBody>
          <a:bodyPr/>
          <a:lstStyle/>
          <a:p>
            <a:r>
              <a:rPr lang="en-US" smtClean="0"/>
              <a:t>Six-Sigma-Material.com ©. All rights reserved. </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C2AE29A-1B7E-4EDF-BB34-68A3D1BF8BA0}" type="datetime1">
              <a:rPr lang="en-US" smtClean="0"/>
              <a:t>1/19/2017</a:t>
            </a:fld>
            <a:endParaRPr lang="en-US" dirty="0"/>
          </a:p>
        </p:txBody>
      </p:sp>
      <p:sp>
        <p:nvSpPr>
          <p:cNvPr id="4" name="Footer Placeholder 3"/>
          <p:cNvSpPr>
            <a:spLocks noGrp="1"/>
          </p:cNvSpPr>
          <p:nvPr>
            <p:ph type="ftr" sz="quarter" idx="11"/>
          </p:nvPr>
        </p:nvSpPr>
        <p:spPr/>
        <p:txBody>
          <a:bodyPr/>
          <a:lstStyle/>
          <a:p>
            <a:r>
              <a:rPr lang="en-US" smtClean="0"/>
              <a:t>Six-Sigma-Material.com ©. All rights reserved.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1E1D7F-7607-43BF-9517-55318BE32B8F}" type="datetime1">
              <a:rPr lang="en-US" smtClean="0"/>
              <a:t>1/19/2017</a:t>
            </a:fld>
            <a:endParaRPr lang="en-US" dirty="0"/>
          </a:p>
        </p:txBody>
      </p:sp>
      <p:sp>
        <p:nvSpPr>
          <p:cNvPr id="3" name="Footer Placeholder 2"/>
          <p:cNvSpPr>
            <a:spLocks noGrp="1"/>
          </p:cNvSpPr>
          <p:nvPr>
            <p:ph type="ftr" sz="quarter" idx="11"/>
          </p:nvPr>
        </p:nvSpPr>
        <p:spPr/>
        <p:txBody>
          <a:bodyPr/>
          <a:lstStyle/>
          <a:p>
            <a:r>
              <a:rPr lang="en-US" smtClean="0"/>
              <a:t>Six-Sigma-Material.com ©. All rights reserved. </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E7A5A9-A270-45FB-B26C-CB1B7523C7DD}" type="datetime1">
              <a:rPr lang="en-US" smtClean="0"/>
              <a:t>1/19/2017</a:t>
            </a:fld>
            <a:endParaRPr lang="en-US" dirty="0"/>
          </a:p>
        </p:txBody>
      </p:sp>
      <p:sp>
        <p:nvSpPr>
          <p:cNvPr id="6" name="Footer Placeholder 5"/>
          <p:cNvSpPr>
            <a:spLocks noGrp="1"/>
          </p:cNvSpPr>
          <p:nvPr>
            <p:ph type="ftr" sz="quarter" idx="11"/>
          </p:nvPr>
        </p:nvSpPr>
        <p:spPr/>
        <p:txBody>
          <a:bodyPr/>
          <a:lstStyle/>
          <a:p>
            <a:r>
              <a:rPr lang="en-US" smtClean="0"/>
              <a:t>Six-Sigma-Material.com ©. All rights reserved. </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95799-113C-4E4E-81C7-D4CC1ECC54BC}" type="datetime1">
              <a:rPr lang="en-US" smtClean="0"/>
              <a:t>1/19/2017</a:t>
            </a:fld>
            <a:endParaRPr lang="en-US" dirty="0"/>
          </a:p>
        </p:txBody>
      </p:sp>
      <p:sp>
        <p:nvSpPr>
          <p:cNvPr id="6" name="Footer Placeholder 5"/>
          <p:cNvSpPr>
            <a:spLocks noGrp="1"/>
          </p:cNvSpPr>
          <p:nvPr>
            <p:ph type="ftr" sz="quarter" idx="11"/>
          </p:nvPr>
        </p:nvSpPr>
        <p:spPr/>
        <p:txBody>
          <a:bodyPr/>
          <a:lstStyle/>
          <a:p>
            <a:r>
              <a:rPr lang="en-US" smtClean="0"/>
              <a:t>Six-Sigma-Material.com ©. All rights reserved. </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F47B7E-1412-4310-93EB-B3E1C1AB6CAA}" type="datetime1">
              <a:rPr lang="en-US" smtClean="0"/>
              <a:t>1/19/2017</a:t>
            </a:fld>
            <a:endParaRPr lang="en-US" dirty="0"/>
          </a:p>
        </p:txBody>
      </p:sp>
      <p:sp>
        <p:nvSpPr>
          <p:cNvPr id="5" name="Footer Placeholder 4"/>
          <p:cNvSpPr>
            <a:spLocks noGrp="1"/>
          </p:cNvSpPr>
          <p:nvPr>
            <p:ph type="ftr" sz="quarter" idx="11"/>
          </p:nvPr>
        </p:nvSpPr>
        <p:spPr/>
        <p:txBody>
          <a:bodyPr/>
          <a:lstStyle/>
          <a:p>
            <a:r>
              <a:rPr lang="en-US" smtClean="0"/>
              <a:t>Six-Sigma-Material.com ©. All rights reserved. </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3737E51C-EE9B-4C00-8F0B-FE11EE165989}" type="datetime1">
              <a:rPr lang="en-US" smtClean="0"/>
              <a:t>1/19/2017</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r>
              <a:rPr lang="en-US" smtClean="0"/>
              <a:t>Six-Sigma-Material.com ©. All rights reserved. </a:t>
            </a:r>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38082FFD-951C-4ED0-854C-6EF131E72B03}" type="datetime1">
              <a:rPr lang="en-US" smtClean="0"/>
              <a:t>1/19/2017</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smtClean="0"/>
              <a:t>Six-Sigma-Material.com ©. All rights reserved. </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ix-sigma-material.com/7-Wastes.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six-sigma-material.com/DMAIC.html" TargetMode="External"/><Relationship Id="rId2" Type="http://schemas.openxmlformats.org/officeDocument/2006/relationships/hyperlink" Target="http://www.six-sigma-material.com/Lean-Manufacturing.html" TargetMode="External"/><Relationship Id="rId1" Type="http://schemas.openxmlformats.org/officeDocument/2006/relationships/slideLayout" Target="../slideLayouts/slideLayout7.xml"/><Relationship Id="rId5" Type="http://schemas.openxmlformats.org/officeDocument/2006/relationships/hyperlink" Target="http://www.six-sigma-material.com/OEE.html" TargetMode="External"/><Relationship Id="rId4" Type="http://schemas.openxmlformats.org/officeDocument/2006/relationships/hyperlink" Target="http://www.six-sigma-material.com/5S.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six-sigma-material.com/Financial-Savings.html" TargetMode="External"/><Relationship Id="rId2" Type="http://schemas.openxmlformats.org/officeDocument/2006/relationships/hyperlink" Target="http://www.six-sigma-material.com/Kanban.html"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www.six-sigma-material.com/Value-Stream-Mapping.html"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166364"/>
            <a:ext cx="12191999" cy="1739347"/>
          </a:xfrm>
          <a:noFill/>
        </p:spPr>
        <p:txBody>
          <a:bodyPr/>
          <a:lstStyle/>
          <a:p>
            <a:r>
              <a:rPr lang="en-US" dirty="0" smtClean="0">
                <a:solidFill>
                  <a:schemeClr val="bg2">
                    <a:lumMod val="75000"/>
                  </a:schemeClr>
                </a:solidFill>
                <a:latin typeface="Arial Black" panose="020B0A04020102020204" pitchFamily="34" charset="0"/>
              </a:rPr>
              <a:t>7 Wastes</a:t>
            </a:r>
            <a:endParaRPr lang="en-US" sz="4800" dirty="0">
              <a:solidFill>
                <a:schemeClr val="bg2">
                  <a:lumMod val="75000"/>
                </a:schemeClr>
              </a:solidFill>
              <a:latin typeface="Arial Black" panose="020B0A04020102020204" pitchFamily="34" charset="0"/>
            </a:endParaRPr>
          </a:p>
        </p:txBody>
      </p:sp>
      <p:sp>
        <p:nvSpPr>
          <p:cNvPr id="5" name="Footer Placeholder 4"/>
          <p:cNvSpPr>
            <a:spLocks noGrp="1"/>
          </p:cNvSpPr>
          <p:nvPr>
            <p:ph type="ftr" sz="quarter" idx="11"/>
          </p:nvPr>
        </p:nvSpPr>
        <p:spPr/>
        <p:txBody>
          <a:bodyPr/>
          <a:lstStyle/>
          <a:p>
            <a:r>
              <a:rPr lang="en-US" dirty="0" smtClean="0"/>
              <a:t>Six-Sigma-Material.com ©. All rights reserved. </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a:t>
            </a:fld>
            <a:endParaRPr lang="en-US" dirty="0"/>
          </a:p>
        </p:txBody>
      </p:sp>
      <p:sp>
        <p:nvSpPr>
          <p:cNvPr id="7" name="TextBox 6"/>
          <p:cNvSpPr txBox="1"/>
          <p:nvPr/>
        </p:nvSpPr>
        <p:spPr>
          <a:xfrm>
            <a:off x="0" y="3644101"/>
            <a:ext cx="4443946" cy="261610"/>
          </a:xfrm>
          <a:prstGeom prst="rect">
            <a:avLst/>
          </a:prstGeom>
          <a:noFill/>
        </p:spPr>
        <p:txBody>
          <a:bodyPr wrap="square" rtlCol="0">
            <a:spAutoFit/>
          </a:bodyPr>
          <a:lstStyle/>
          <a:p>
            <a:r>
              <a:rPr lang="en-US" sz="1050" dirty="0" smtClean="0">
                <a:solidFill>
                  <a:schemeClr val="bg2">
                    <a:lumMod val="75000"/>
                  </a:schemeClr>
                </a:solidFill>
              </a:rPr>
              <a:t>Click </a:t>
            </a:r>
            <a:r>
              <a:rPr lang="en-US" sz="1050" dirty="0" smtClean="0">
                <a:ln w="0"/>
                <a:solidFill>
                  <a:schemeClr val="bg2">
                    <a:lumMod val="75000"/>
                  </a:schemeClr>
                </a:solidFill>
                <a:effectLst>
                  <a:outerShdw blurRad="38100" dist="25400" dir="5400000" algn="ctr" rotWithShape="0">
                    <a:srgbClr val="6E747A">
                      <a:alpha val="43000"/>
                    </a:srgbClr>
                  </a:outerShdw>
                </a:effectLst>
                <a:hlinkClick r:id="rId3"/>
              </a:rPr>
              <a:t>here</a:t>
            </a:r>
            <a:r>
              <a:rPr lang="en-US" sz="1050" dirty="0" smtClean="0">
                <a:solidFill>
                  <a:schemeClr val="bg2">
                    <a:lumMod val="75000"/>
                  </a:schemeClr>
                </a:solidFill>
              </a:rPr>
              <a:t> to see this complete module at six-sigma-material.com </a:t>
            </a:r>
            <a:endParaRPr lang="en-US" sz="1050" dirty="0">
              <a:solidFill>
                <a:schemeClr val="bg2">
                  <a:lumMod val="75000"/>
                </a:schemeClr>
              </a:solidFill>
            </a:endParaRPr>
          </a:p>
        </p:txBody>
      </p:sp>
    </p:spTree>
    <p:extLst>
      <p:ext uri="{BB962C8B-B14F-4D97-AF65-F5344CB8AC3E}">
        <p14:creationId xmlns:p14="http://schemas.microsoft.com/office/powerpoint/2010/main" val="373581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DMAIC APPLICATION – </a:t>
            </a:r>
            <a:r>
              <a:rPr lang="en-US" sz="4400" b="1" dirty="0" smtClean="0"/>
              <a:t>MEASURE PHASE</a:t>
            </a:r>
            <a:endParaRPr lang="en-US" sz="4400" b="1" dirty="0"/>
          </a:p>
        </p:txBody>
      </p:sp>
      <p:sp>
        <p:nvSpPr>
          <p:cNvPr id="23" name="Text Box 3"/>
          <p:cNvSpPr txBox="1">
            <a:spLocks noChangeArrowheads="1"/>
          </p:cNvSpPr>
          <p:nvPr/>
        </p:nvSpPr>
        <p:spPr bwMode="auto">
          <a:xfrm>
            <a:off x="1351064" y="2316747"/>
            <a:ext cx="320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marL="177800" indent="-177800">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Customer Requirements (VOC)</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Data Collection Plan</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OEE</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Yield Calculations</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Descriptive Statistics</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SPC Charting</a:t>
            </a:r>
          </a:p>
        </p:txBody>
      </p:sp>
      <p:sp>
        <p:nvSpPr>
          <p:cNvPr id="24" name="Text Box 12"/>
          <p:cNvSpPr txBox="1">
            <a:spLocks noChangeArrowheads="1"/>
          </p:cNvSpPr>
          <p:nvPr/>
        </p:nvSpPr>
        <p:spPr bwMode="auto">
          <a:xfrm>
            <a:off x="1351064" y="4107447"/>
            <a:ext cx="3200400" cy="209015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a:lstStyle>
            <a:lvl1pPr marL="177800" indent="-177800">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Pareto Diagram</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Fishbone Diagram</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Correlation Matrix</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FMEA</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Brainstorming</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Spaghetti Diagram</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7 – Wastes</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5-WHY</a:t>
            </a:r>
          </a:p>
        </p:txBody>
      </p:sp>
      <p:sp>
        <p:nvSpPr>
          <p:cNvPr id="25" name="Text Box 18"/>
          <p:cNvSpPr txBox="1">
            <a:spLocks noChangeArrowheads="1"/>
          </p:cNvSpPr>
          <p:nvPr/>
        </p:nvSpPr>
        <p:spPr bwMode="auto">
          <a:xfrm>
            <a:off x="1351064" y="1196978"/>
            <a:ext cx="320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marL="177800" indent="-177800">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Accuracy / Bias</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Resolution / Linearity / Control</a:t>
            </a:r>
          </a:p>
          <a:p>
            <a:pPr algn="r" eaLnBrk="1" hangingPunct="1">
              <a:spcAft>
                <a:spcPct val="25000"/>
              </a:spcAft>
              <a:buClr>
                <a:schemeClr val="tx1"/>
              </a:buClr>
              <a:buFontTx/>
              <a:buChar char="•"/>
            </a:pPr>
            <a:r>
              <a:rPr lang="en-US" altLang="en-US" sz="1400" dirty="0">
                <a:solidFill>
                  <a:schemeClr val="bg2">
                    <a:lumMod val="75000"/>
                  </a:schemeClr>
                </a:solidFill>
                <a:latin typeface="Arial" panose="020B0604020202020204" pitchFamily="34" charset="0"/>
              </a:rPr>
              <a:t>Gage R&amp;R </a:t>
            </a:r>
          </a:p>
        </p:txBody>
      </p:sp>
      <p:sp>
        <p:nvSpPr>
          <p:cNvPr id="26" name="Rectangle 9"/>
          <p:cNvSpPr>
            <a:spLocks noChangeArrowheads="1"/>
          </p:cNvSpPr>
          <p:nvPr/>
        </p:nvSpPr>
        <p:spPr bwMode="auto">
          <a:xfrm>
            <a:off x="7483036" y="2346154"/>
            <a:ext cx="3276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marL="114300" indent="-114300">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l">
              <a:spcAft>
                <a:spcPct val="25000"/>
              </a:spcAft>
              <a:buFont typeface="Wingdings" panose="05000000000000000000" pitchFamily="2" charset="2"/>
              <a:buChar char="ü"/>
            </a:pPr>
            <a:r>
              <a:rPr lang="en-US" altLang="en-US" sz="1400" dirty="0">
                <a:solidFill>
                  <a:schemeClr val="bg2"/>
                </a:solidFill>
                <a:latin typeface="Arial" panose="020B0604020202020204" pitchFamily="34" charset="0"/>
              </a:rPr>
              <a:t> </a:t>
            </a:r>
            <a:r>
              <a:rPr lang="en-US" altLang="en-US" sz="1400" dirty="0">
                <a:solidFill>
                  <a:schemeClr val="bg2">
                    <a:lumMod val="75000"/>
                  </a:schemeClr>
                </a:solidFill>
                <a:latin typeface="Arial" panose="020B0604020202020204" pitchFamily="34" charset="0"/>
              </a:rPr>
              <a:t>Data Collected per Sampling Plan</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Process Control Review</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Process Capability (VOP)</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Value Stream Map</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Refined Project Goals</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Refined Financial Estimation </a:t>
            </a:r>
          </a:p>
          <a:p>
            <a:pPr algn="l">
              <a:buFont typeface="Wingdings" panose="05000000000000000000" pitchFamily="2" charset="2"/>
              <a:buNone/>
            </a:pPr>
            <a:endParaRPr lang="en-US" altLang="en-US" sz="1400" dirty="0">
              <a:solidFill>
                <a:schemeClr val="bg2"/>
              </a:solidFill>
              <a:latin typeface="Arial" panose="020B0604020202020204" pitchFamily="34" charset="0"/>
            </a:endParaRPr>
          </a:p>
        </p:txBody>
      </p:sp>
      <p:sp>
        <p:nvSpPr>
          <p:cNvPr id="29" name="Rectangle 15"/>
          <p:cNvSpPr>
            <a:spLocks noChangeArrowheads="1"/>
          </p:cNvSpPr>
          <p:nvPr/>
        </p:nvSpPr>
        <p:spPr bwMode="auto">
          <a:xfrm>
            <a:off x="7555584" y="4251154"/>
            <a:ext cx="30480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marL="114300" indent="-114300">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l">
              <a:spcAft>
                <a:spcPct val="25000"/>
              </a:spcAft>
              <a:buFont typeface="Wingdings" panose="05000000000000000000" pitchFamily="2" charset="2"/>
              <a:buChar char="ü"/>
            </a:pPr>
            <a:r>
              <a:rPr lang="en-US" altLang="en-US" sz="1400" dirty="0">
                <a:solidFill>
                  <a:schemeClr val="bg2"/>
                </a:solidFill>
                <a:latin typeface="Arial" panose="020B0604020202020204" pitchFamily="34" charset="0"/>
              </a:rPr>
              <a:t> </a:t>
            </a:r>
            <a:r>
              <a:rPr lang="en-US" altLang="en-US" sz="1400" dirty="0">
                <a:solidFill>
                  <a:schemeClr val="bg2">
                    <a:lumMod val="75000"/>
                  </a:schemeClr>
                </a:solidFill>
                <a:latin typeface="Arial" panose="020B0604020202020204" pitchFamily="34" charset="0"/>
              </a:rPr>
              <a:t>Narrowed down PIV’s</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Detailed Process Map</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Future State (Ideal) Map</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Wastes Identified</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RPN’s are Known</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Remove Uncontrollable Inputs</a:t>
            </a:r>
          </a:p>
          <a:p>
            <a:pPr algn="l">
              <a:spcAft>
                <a:spcPct val="25000"/>
              </a:spcAft>
            </a:pPr>
            <a:r>
              <a:rPr lang="en-US" altLang="en-US" sz="1400" dirty="0">
                <a:solidFill>
                  <a:schemeClr val="bg2"/>
                </a:solidFill>
                <a:latin typeface="Arial" panose="020B0604020202020204" pitchFamily="34" charset="0"/>
              </a:rPr>
              <a:t> </a:t>
            </a:r>
          </a:p>
          <a:p>
            <a:pPr algn="l"/>
            <a:endParaRPr lang="en-US" altLang="en-US" sz="1400" dirty="0">
              <a:solidFill>
                <a:schemeClr val="bg2"/>
              </a:solidFill>
              <a:latin typeface="Arial" panose="020B0604020202020204" pitchFamily="34" charset="0"/>
            </a:endParaRPr>
          </a:p>
        </p:txBody>
      </p:sp>
      <p:sp>
        <p:nvSpPr>
          <p:cNvPr id="32" name="Rectangle 21"/>
          <p:cNvSpPr>
            <a:spLocks noChangeArrowheads="1"/>
          </p:cNvSpPr>
          <p:nvPr/>
        </p:nvSpPr>
        <p:spPr bwMode="auto">
          <a:xfrm>
            <a:off x="7500984" y="1270001"/>
            <a:ext cx="3276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marL="114300" indent="-114300">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l">
              <a:spcAft>
                <a:spcPct val="25000"/>
              </a:spcAft>
              <a:buFont typeface="Wingdings" panose="05000000000000000000" pitchFamily="2" charset="2"/>
              <a:buChar char="ü"/>
            </a:pPr>
            <a:r>
              <a:rPr lang="en-US" altLang="en-US" sz="1400" dirty="0">
                <a:solidFill>
                  <a:schemeClr val="bg2"/>
                </a:solidFill>
                <a:latin typeface="Arial" panose="020B0604020202020204" pitchFamily="34" charset="0"/>
              </a:rPr>
              <a:t> </a:t>
            </a:r>
            <a:r>
              <a:rPr lang="en-US" altLang="en-US" sz="1400" dirty="0">
                <a:solidFill>
                  <a:schemeClr val="bg2">
                    <a:lumMod val="75000"/>
                  </a:schemeClr>
                </a:solidFill>
                <a:latin typeface="Arial" panose="020B0604020202020204" pitchFamily="34" charset="0"/>
              </a:rPr>
              <a:t>Standard Operating Procedures</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Measurement Error Quantified </a:t>
            </a:r>
          </a:p>
          <a:p>
            <a:pPr algn="l">
              <a:spcAft>
                <a:spcPct val="25000"/>
              </a:spcAft>
              <a:buFont typeface="Wingdings" panose="05000000000000000000" pitchFamily="2" charset="2"/>
              <a:buChar char="ü"/>
            </a:pPr>
            <a:r>
              <a:rPr lang="en-US" altLang="en-US" sz="1400" dirty="0">
                <a:solidFill>
                  <a:schemeClr val="bg2">
                    <a:lumMod val="75000"/>
                  </a:schemeClr>
                </a:solidFill>
                <a:latin typeface="Arial" panose="020B0604020202020204" pitchFamily="34" charset="0"/>
              </a:rPr>
              <a:t> MSA Validated and Approved</a:t>
            </a:r>
          </a:p>
        </p:txBody>
      </p:sp>
      <p:sp>
        <p:nvSpPr>
          <p:cNvPr id="35" name="Text Box 5"/>
          <p:cNvSpPr txBox="1">
            <a:spLocks noChangeArrowheads="1"/>
          </p:cNvSpPr>
          <p:nvPr/>
        </p:nvSpPr>
        <p:spPr bwMode="auto">
          <a:xfrm>
            <a:off x="5181600" y="2966838"/>
            <a:ext cx="1828800" cy="708347"/>
          </a:xfrm>
          <a:prstGeom prst="rect">
            <a:avLst/>
          </a:prstGeom>
          <a:solidFill>
            <a:schemeClr val="bg2">
              <a:lumMod val="75000"/>
            </a:schemeClr>
          </a:solidFill>
          <a:ln>
            <a:noFill/>
          </a:ln>
          <a:extLst/>
        </p:spPr>
        <p:txBody>
          <a:bodyPr anchor="ctr" anchorCtr="1">
            <a:noAutofit/>
          </a:bodyP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ctr"/>
            <a:r>
              <a:rPr lang="en-US" altLang="en-US" sz="1400" dirty="0" smtClean="0">
                <a:latin typeface="Arial" panose="020B0604020202020204" pitchFamily="34" charset="0"/>
              </a:rPr>
              <a:t>BASELINE MEASUREMENTS</a:t>
            </a:r>
            <a:endParaRPr lang="en-US" altLang="en-US" sz="1400" dirty="0">
              <a:latin typeface="Arial" panose="020B0604020202020204" pitchFamily="34" charset="0"/>
            </a:endParaRPr>
          </a:p>
        </p:txBody>
      </p:sp>
      <p:sp>
        <p:nvSpPr>
          <p:cNvPr id="36" name="Rectangle 13"/>
          <p:cNvSpPr>
            <a:spLocks noChangeArrowheads="1"/>
          </p:cNvSpPr>
          <p:nvPr/>
        </p:nvSpPr>
        <p:spPr bwMode="auto">
          <a:xfrm>
            <a:off x="5179050" y="4610023"/>
            <a:ext cx="1828800" cy="762000"/>
          </a:xfrm>
          <a:prstGeom prst="rect">
            <a:avLst/>
          </a:prstGeom>
          <a:solidFill>
            <a:schemeClr val="bg2">
              <a:lumMod val="75000"/>
            </a:schemeClr>
          </a:solidFill>
          <a:ln>
            <a:noFill/>
          </a:ln>
        </p:spPr>
        <p:txBody>
          <a:bodyPr>
            <a:spAutoFit/>
          </a:bodyPr>
          <a:lstStyle/>
          <a:p>
            <a:pPr algn="ctr"/>
            <a:r>
              <a:rPr lang="en-US" altLang="en-US" sz="1400" b="1" dirty="0" smtClean="0">
                <a:latin typeface="Arial" panose="020B0604020202020204" pitchFamily="34" charset="0"/>
              </a:rPr>
              <a:t>IDENTIFICATION</a:t>
            </a:r>
            <a:endParaRPr lang="en-US" altLang="en-US" sz="1400" b="1" dirty="0">
              <a:latin typeface="Arial" panose="020B0604020202020204" pitchFamily="34" charset="0"/>
            </a:endParaRPr>
          </a:p>
          <a:p>
            <a:pPr algn="ctr"/>
            <a:r>
              <a:rPr lang="en-US" altLang="en-US" sz="1400" b="1" dirty="0" smtClean="0">
                <a:latin typeface="Arial" panose="020B0604020202020204" pitchFamily="34" charset="0"/>
              </a:rPr>
              <a:t>OF </a:t>
            </a:r>
            <a:r>
              <a:rPr lang="en-US" altLang="en-US" sz="1400" b="1" dirty="0">
                <a:latin typeface="Arial" panose="020B0604020202020204" pitchFamily="34" charset="0"/>
              </a:rPr>
              <a:t>PIV’s</a:t>
            </a:r>
          </a:p>
          <a:p>
            <a:pPr algn="ctr"/>
            <a:r>
              <a:rPr lang="en-US" altLang="en-US" sz="1400" b="1" dirty="0">
                <a:latin typeface="Arial" panose="020B0604020202020204" pitchFamily="34" charset="0"/>
              </a:rPr>
              <a:t>(root </a:t>
            </a:r>
            <a:r>
              <a:rPr lang="en-US" altLang="en-US" sz="1400" b="1" dirty="0" smtClean="0">
                <a:latin typeface="Arial" panose="020B0604020202020204" pitchFamily="34" charset="0"/>
              </a:rPr>
              <a:t>causes – x’s)</a:t>
            </a:r>
            <a:endParaRPr lang="en-US" altLang="en-US" sz="1400" b="1" dirty="0">
              <a:latin typeface="Arial" panose="020B0604020202020204" pitchFamily="34" charset="0"/>
            </a:endParaRPr>
          </a:p>
        </p:txBody>
      </p:sp>
      <p:sp>
        <p:nvSpPr>
          <p:cNvPr id="37" name="Rectangle 19"/>
          <p:cNvSpPr>
            <a:spLocks noChangeArrowheads="1"/>
          </p:cNvSpPr>
          <p:nvPr/>
        </p:nvSpPr>
        <p:spPr bwMode="auto">
          <a:xfrm>
            <a:off x="5179050" y="1270001"/>
            <a:ext cx="1828800" cy="762000"/>
          </a:xfrm>
          <a:prstGeom prst="rect">
            <a:avLst/>
          </a:prstGeom>
          <a:solidFill>
            <a:schemeClr val="bg2">
              <a:lumMod val="75000"/>
            </a:schemeClr>
          </a:solidFill>
          <a:ln>
            <a:noFill/>
          </a:ln>
        </p:spPr>
        <p:txBody>
          <a:bodyPr>
            <a:spAutoFit/>
          </a:bodyPr>
          <a:lstStyle/>
          <a:p>
            <a:pPr algn="ctr"/>
            <a:r>
              <a:rPr lang="en-US" altLang="en-US" sz="1400" b="1" dirty="0">
                <a:latin typeface="Arial" panose="020B0604020202020204" pitchFamily="34" charset="0"/>
              </a:rPr>
              <a:t>MEASUREMENT </a:t>
            </a:r>
          </a:p>
          <a:p>
            <a:pPr algn="ctr"/>
            <a:r>
              <a:rPr lang="en-US" altLang="en-US" sz="1400" b="1" dirty="0">
                <a:latin typeface="Arial" panose="020B0604020202020204" pitchFamily="34" charset="0"/>
              </a:rPr>
              <a:t>SYSTEM </a:t>
            </a:r>
          </a:p>
          <a:p>
            <a:pPr algn="ctr"/>
            <a:r>
              <a:rPr lang="en-US" altLang="en-US" sz="1400" b="1" dirty="0">
                <a:latin typeface="Arial" panose="020B0604020202020204" pitchFamily="34" charset="0"/>
              </a:rPr>
              <a:t>ANALYSIS</a:t>
            </a:r>
            <a:endParaRPr lang="en-US" altLang="en-US" sz="1400" b="1" dirty="0">
              <a:latin typeface="Arial" panose="020B0604020202020204" pitchFamily="34" charset="0"/>
            </a:endParaRPr>
          </a:p>
        </p:txBody>
      </p:sp>
      <p:sp>
        <p:nvSpPr>
          <p:cNvPr id="40" name="Text Box 5"/>
          <p:cNvSpPr txBox="1">
            <a:spLocks noChangeArrowheads="1"/>
          </p:cNvSpPr>
          <p:nvPr/>
        </p:nvSpPr>
        <p:spPr bwMode="auto">
          <a:xfrm>
            <a:off x="242952" y="2108201"/>
            <a:ext cx="342579" cy="2270626"/>
          </a:xfrm>
          <a:prstGeom prst="rect">
            <a:avLst/>
          </a:prstGeom>
          <a:solidFill>
            <a:schemeClr val="bg1"/>
          </a:solidFill>
          <a:ln>
            <a:noFill/>
          </a:ln>
          <a:extLst/>
        </p:spPr>
        <p:txBody>
          <a:bodyPr vert="wordArtVert" anchor="ctr" anchorCtr="1">
            <a:noAutofit/>
          </a:bodyP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ctr"/>
            <a:r>
              <a:rPr lang="en-US" altLang="en-US" sz="1400" dirty="0" smtClean="0">
                <a:latin typeface="Arial" panose="020B0604020202020204" pitchFamily="34" charset="0"/>
              </a:rPr>
              <a:t>INPUTS</a:t>
            </a:r>
            <a:endParaRPr lang="en-US" altLang="en-US" sz="1400" dirty="0">
              <a:latin typeface="Arial" panose="020B0604020202020204" pitchFamily="34" charset="0"/>
            </a:endParaRPr>
          </a:p>
        </p:txBody>
      </p:sp>
      <p:sp>
        <p:nvSpPr>
          <p:cNvPr id="41" name="Text Box 5"/>
          <p:cNvSpPr txBox="1">
            <a:spLocks noChangeArrowheads="1"/>
          </p:cNvSpPr>
          <p:nvPr/>
        </p:nvSpPr>
        <p:spPr bwMode="auto">
          <a:xfrm>
            <a:off x="11455522" y="2108201"/>
            <a:ext cx="342579" cy="2270626"/>
          </a:xfrm>
          <a:prstGeom prst="rect">
            <a:avLst/>
          </a:prstGeom>
          <a:solidFill>
            <a:schemeClr val="bg1"/>
          </a:solidFill>
          <a:ln>
            <a:noFill/>
          </a:ln>
          <a:extLst/>
        </p:spPr>
        <p:txBody>
          <a:bodyPr vert="wordArtVert" anchor="ctr" anchorCtr="1">
            <a:noAutofit/>
          </a:bodyPr>
          <a:lstStyle>
            <a:lvl1pPr>
              <a:defRPr sz="1600" b="1">
                <a:solidFill>
                  <a:schemeClr val="tx1"/>
                </a:solidFill>
                <a:latin typeface="Verdana" panose="020B0604030504040204" pitchFamily="34" charset="0"/>
              </a:defRPr>
            </a:lvl1pPr>
            <a:lvl2pPr marL="742950" indent="-285750">
              <a:defRPr sz="1600" b="1">
                <a:solidFill>
                  <a:schemeClr val="tx1"/>
                </a:solidFill>
                <a:latin typeface="Verdana" panose="020B0604030504040204" pitchFamily="34" charset="0"/>
              </a:defRPr>
            </a:lvl2pPr>
            <a:lvl3pPr marL="1143000" indent="-228600">
              <a:defRPr sz="1600" b="1">
                <a:solidFill>
                  <a:schemeClr val="tx1"/>
                </a:solidFill>
                <a:latin typeface="Verdana" panose="020B0604030504040204" pitchFamily="34" charset="0"/>
              </a:defRPr>
            </a:lvl3pPr>
            <a:lvl4pPr marL="1600200" indent="-228600">
              <a:defRPr sz="1600" b="1">
                <a:solidFill>
                  <a:schemeClr val="tx1"/>
                </a:solidFill>
                <a:latin typeface="Verdana" panose="020B0604030504040204" pitchFamily="34" charset="0"/>
              </a:defRPr>
            </a:lvl4pPr>
            <a:lvl5pPr marL="2057400" indent="-228600">
              <a:defRPr sz="1600" b="1">
                <a:solidFill>
                  <a:schemeClr val="tx1"/>
                </a:solidFill>
                <a:latin typeface="Verdana" panose="020B0604030504040204" pitchFamily="34" charset="0"/>
              </a:defRPr>
            </a:lvl5pPr>
            <a:lvl6pPr marL="2514600" indent="-228600" algn="r" eaLnBrk="0" fontAlgn="base" hangingPunct="0">
              <a:spcBef>
                <a:spcPct val="0"/>
              </a:spcBef>
              <a:spcAft>
                <a:spcPct val="0"/>
              </a:spcAft>
              <a:defRPr sz="1600" b="1">
                <a:solidFill>
                  <a:schemeClr val="tx1"/>
                </a:solidFill>
                <a:latin typeface="Verdana" panose="020B0604030504040204" pitchFamily="34" charset="0"/>
              </a:defRPr>
            </a:lvl6pPr>
            <a:lvl7pPr marL="2971800" indent="-228600" algn="r" eaLnBrk="0" fontAlgn="base" hangingPunct="0">
              <a:spcBef>
                <a:spcPct val="0"/>
              </a:spcBef>
              <a:spcAft>
                <a:spcPct val="0"/>
              </a:spcAft>
              <a:defRPr sz="1600" b="1">
                <a:solidFill>
                  <a:schemeClr val="tx1"/>
                </a:solidFill>
                <a:latin typeface="Verdana" panose="020B0604030504040204" pitchFamily="34" charset="0"/>
              </a:defRPr>
            </a:lvl7pPr>
            <a:lvl8pPr marL="3429000" indent="-228600" algn="r" eaLnBrk="0" fontAlgn="base" hangingPunct="0">
              <a:spcBef>
                <a:spcPct val="0"/>
              </a:spcBef>
              <a:spcAft>
                <a:spcPct val="0"/>
              </a:spcAft>
              <a:defRPr sz="1600" b="1">
                <a:solidFill>
                  <a:schemeClr val="tx1"/>
                </a:solidFill>
                <a:latin typeface="Verdana" panose="020B0604030504040204" pitchFamily="34" charset="0"/>
              </a:defRPr>
            </a:lvl8pPr>
            <a:lvl9pPr marL="3886200" indent="-228600" algn="r" eaLnBrk="0" fontAlgn="base" hangingPunct="0">
              <a:spcBef>
                <a:spcPct val="0"/>
              </a:spcBef>
              <a:spcAft>
                <a:spcPct val="0"/>
              </a:spcAft>
              <a:defRPr sz="1600" b="1">
                <a:solidFill>
                  <a:schemeClr val="tx1"/>
                </a:solidFill>
                <a:latin typeface="Verdana" panose="020B0604030504040204" pitchFamily="34" charset="0"/>
              </a:defRPr>
            </a:lvl9pPr>
          </a:lstStyle>
          <a:p>
            <a:pPr algn="ctr"/>
            <a:r>
              <a:rPr lang="en-US" altLang="en-US" sz="1400" dirty="0" smtClean="0">
                <a:latin typeface="Arial" panose="020B0604020202020204" pitchFamily="34" charset="0"/>
              </a:rPr>
              <a:t>OUTPUTS</a:t>
            </a:r>
            <a:endParaRPr lang="en-US" altLang="en-US" sz="1400" dirty="0">
              <a:latin typeface="Arial" panose="020B0604020202020204" pitchFamily="34" charset="0"/>
            </a:endParaRPr>
          </a:p>
        </p:txBody>
      </p:sp>
      <p:sp>
        <p:nvSpPr>
          <p:cNvPr id="42" name="Right Arrow 41"/>
          <p:cNvSpPr/>
          <p:nvPr/>
        </p:nvSpPr>
        <p:spPr>
          <a:xfrm>
            <a:off x="7007850" y="1500982"/>
            <a:ext cx="387675" cy="30003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ight Arrow 42"/>
          <p:cNvSpPr/>
          <p:nvPr/>
        </p:nvSpPr>
        <p:spPr>
          <a:xfrm>
            <a:off x="7007850" y="4835845"/>
            <a:ext cx="382275" cy="30003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ight Arrow 43"/>
          <p:cNvSpPr/>
          <p:nvPr/>
        </p:nvSpPr>
        <p:spPr>
          <a:xfrm>
            <a:off x="7007850" y="3203613"/>
            <a:ext cx="406299" cy="30003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p:cNvSpPr/>
          <p:nvPr/>
        </p:nvSpPr>
        <p:spPr>
          <a:xfrm>
            <a:off x="4771497" y="4835845"/>
            <a:ext cx="406299" cy="30003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ight Arrow 45"/>
          <p:cNvSpPr/>
          <p:nvPr/>
        </p:nvSpPr>
        <p:spPr>
          <a:xfrm>
            <a:off x="4777851" y="3203613"/>
            <a:ext cx="406299" cy="30003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p:cNvSpPr/>
          <p:nvPr/>
        </p:nvSpPr>
        <p:spPr>
          <a:xfrm>
            <a:off x="4777851" y="1500982"/>
            <a:ext cx="406299" cy="30003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2700338" y="5743575"/>
            <a:ext cx="1851126" cy="242888"/>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Slide Number Placeholder 48"/>
          <p:cNvSpPr>
            <a:spLocks noGrp="1"/>
          </p:cNvSpPr>
          <p:nvPr>
            <p:ph type="sldNum" sz="quarter" idx="12"/>
          </p:nvPr>
        </p:nvSpPr>
        <p:spPr/>
        <p:txBody>
          <a:bodyPr/>
          <a:lstStyle/>
          <a:p>
            <a:fld id="{4FAB73BC-B049-4115-A692-8D63A059BFB8}" type="slidenum">
              <a:rPr lang="en-US" smtClean="0"/>
              <a:t>2</a:t>
            </a:fld>
            <a:endParaRPr lang="en-US" dirty="0"/>
          </a:p>
        </p:txBody>
      </p:sp>
    </p:spTree>
    <p:extLst>
      <p:ext uri="{BB962C8B-B14F-4D97-AF65-F5344CB8AC3E}">
        <p14:creationId xmlns:p14="http://schemas.microsoft.com/office/powerpoint/2010/main" val="3956441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5736" y="1128713"/>
            <a:ext cx="11758613" cy="5004447"/>
          </a:xfrm>
          <a:prstGeom prst="rect">
            <a:avLst/>
          </a:prstGeom>
          <a:noFill/>
        </p:spPr>
        <p:txBody>
          <a:bodyPr wrap="square" rtlCol="0">
            <a:spAutoFit/>
          </a:bodyPr>
          <a:lstStyle/>
          <a:p>
            <a:pPr>
              <a:lnSpc>
                <a:spcPct val="95000"/>
              </a:lnSpc>
              <a:buFontTx/>
              <a:buAutoNum type="arabicPeriod"/>
            </a:pPr>
            <a:r>
              <a:rPr lang="en-US" altLang="en-US" sz="2800" u="sng" dirty="0" smtClean="0">
                <a:solidFill>
                  <a:schemeClr val="bg2">
                    <a:lumMod val="75000"/>
                  </a:schemeClr>
                </a:solidFill>
                <a:cs typeface="Times New Roman" panose="02020603050405020304" pitchFamily="18" charset="0"/>
              </a:rPr>
              <a:t>D</a:t>
            </a:r>
            <a:r>
              <a:rPr lang="en-US" altLang="en-US" sz="2800" dirty="0" smtClean="0">
                <a:solidFill>
                  <a:schemeClr val="bg2">
                    <a:lumMod val="75000"/>
                  </a:schemeClr>
                </a:solidFill>
                <a:cs typeface="Times New Roman" panose="02020603050405020304" pitchFamily="18" charset="0"/>
              </a:rPr>
              <a:t>efects </a:t>
            </a:r>
          </a:p>
          <a:p>
            <a:pPr>
              <a:lnSpc>
                <a:spcPct val="95000"/>
              </a:lnSpc>
              <a:buFontTx/>
              <a:buAutoNum type="arabicPeriod"/>
            </a:pPr>
            <a:r>
              <a:rPr lang="en-US" altLang="en-US" sz="2800" u="sng" dirty="0" smtClean="0">
                <a:solidFill>
                  <a:schemeClr val="bg2">
                    <a:lumMod val="75000"/>
                  </a:schemeClr>
                </a:solidFill>
                <a:cs typeface="Times New Roman" panose="02020603050405020304" pitchFamily="18" charset="0"/>
              </a:rPr>
              <a:t>O</a:t>
            </a:r>
            <a:r>
              <a:rPr lang="en-US" altLang="en-US" sz="2800" dirty="0" smtClean="0">
                <a:solidFill>
                  <a:schemeClr val="bg2">
                    <a:lumMod val="75000"/>
                  </a:schemeClr>
                </a:solidFill>
                <a:cs typeface="Times New Roman" panose="02020603050405020304" pitchFamily="18" charset="0"/>
              </a:rPr>
              <a:t>verproduction</a:t>
            </a:r>
            <a:endParaRPr lang="en-US" altLang="en-US" sz="2800" dirty="0">
              <a:solidFill>
                <a:schemeClr val="bg2">
                  <a:lumMod val="75000"/>
                </a:schemeClr>
              </a:solidFill>
              <a:cs typeface="Times New Roman" panose="02020603050405020304" pitchFamily="18" charset="0"/>
            </a:endParaRPr>
          </a:p>
          <a:p>
            <a:pPr>
              <a:lnSpc>
                <a:spcPct val="95000"/>
              </a:lnSpc>
              <a:buFontTx/>
              <a:buAutoNum type="arabicPeriod"/>
            </a:pPr>
            <a:r>
              <a:rPr lang="en-US" altLang="en-US" sz="2800" dirty="0" smtClean="0">
                <a:solidFill>
                  <a:schemeClr val="bg2">
                    <a:lumMod val="75000"/>
                  </a:schemeClr>
                </a:solidFill>
                <a:cs typeface="Times New Roman" panose="02020603050405020304" pitchFamily="18" charset="0"/>
              </a:rPr>
              <a:t>Excess </a:t>
            </a:r>
            <a:r>
              <a:rPr lang="en-US" altLang="en-US" sz="2800" u="sng" dirty="0">
                <a:solidFill>
                  <a:schemeClr val="bg2">
                    <a:lumMod val="75000"/>
                  </a:schemeClr>
                </a:solidFill>
                <a:cs typeface="Times New Roman" panose="02020603050405020304" pitchFamily="18" charset="0"/>
              </a:rPr>
              <a:t>T</a:t>
            </a:r>
            <a:r>
              <a:rPr lang="en-US" altLang="en-US" sz="2800" dirty="0">
                <a:solidFill>
                  <a:schemeClr val="bg2">
                    <a:lumMod val="75000"/>
                  </a:schemeClr>
                </a:solidFill>
                <a:cs typeface="Times New Roman" panose="02020603050405020304" pitchFamily="18" charset="0"/>
              </a:rPr>
              <a:t>ransportation</a:t>
            </a:r>
          </a:p>
          <a:p>
            <a:pPr>
              <a:lnSpc>
                <a:spcPct val="95000"/>
              </a:lnSpc>
              <a:buFontTx/>
              <a:buAutoNum type="arabicPeriod"/>
            </a:pPr>
            <a:r>
              <a:rPr lang="en-US" altLang="en-US" sz="2800" u="sng" dirty="0" smtClean="0">
                <a:solidFill>
                  <a:schemeClr val="bg2">
                    <a:lumMod val="75000"/>
                  </a:schemeClr>
                </a:solidFill>
                <a:cs typeface="Times New Roman" panose="02020603050405020304" pitchFamily="18" charset="0"/>
              </a:rPr>
              <a:t>W</a:t>
            </a:r>
            <a:r>
              <a:rPr lang="en-US" altLang="en-US" sz="2800" dirty="0" smtClean="0">
                <a:solidFill>
                  <a:schemeClr val="bg2">
                    <a:lumMod val="75000"/>
                  </a:schemeClr>
                </a:solidFill>
                <a:cs typeface="Times New Roman" panose="02020603050405020304" pitchFamily="18" charset="0"/>
              </a:rPr>
              <a:t>aiting</a:t>
            </a:r>
          </a:p>
          <a:p>
            <a:pPr>
              <a:lnSpc>
                <a:spcPct val="95000"/>
              </a:lnSpc>
              <a:buFontTx/>
              <a:buAutoNum type="arabicPeriod"/>
            </a:pPr>
            <a:r>
              <a:rPr lang="en-US" altLang="en-US" sz="2800" u="sng" dirty="0" smtClean="0">
                <a:solidFill>
                  <a:schemeClr val="bg2">
                    <a:lumMod val="75000"/>
                  </a:schemeClr>
                </a:solidFill>
                <a:cs typeface="Times New Roman" panose="02020603050405020304" pitchFamily="18" charset="0"/>
              </a:rPr>
              <a:t>I</a:t>
            </a:r>
            <a:r>
              <a:rPr lang="en-US" altLang="en-US" sz="2800" dirty="0" smtClean="0">
                <a:solidFill>
                  <a:schemeClr val="bg2">
                    <a:lumMod val="75000"/>
                  </a:schemeClr>
                </a:solidFill>
                <a:cs typeface="Times New Roman" panose="02020603050405020304" pitchFamily="18" charset="0"/>
              </a:rPr>
              <a:t>nventory</a:t>
            </a:r>
            <a:endParaRPr lang="en-US" altLang="en-US" sz="2800" dirty="0">
              <a:solidFill>
                <a:schemeClr val="bg2">
                  <a:lumMod val="75000"/>
                </a:schemeClr>
              </a:solidFill>
              <a:cs typeface="Times New Roman" panose="02020603050405020304" pitchFamily="18" charset="0"/>
            </a:endParaRPr>
          </a:p>
          <a:p>
            <a:pPr>
              <a:lnSpc>
                <a:spcPct val="95000"/>
              </a:lnSpc>
              <a:buFontTx/>
              <a:buAutoNum type="arabicPeriod"/>
            </a:pPr>
            <a:r>
              <a:rPr lang="en-US" altLang="en-US" sz="2800" dirty="0" smtClean="0">
                <a:solidFill>
                  <a:schemeClr val="bg2">
                    <a:lumMod val="75000"/>
                  </a:schemeClr>
                </a:solidFill>
                <a:cs typeface="Times New Roman" panose="02020603050405020304" pitchFamily="18" charset="0"/>
              </a:rPr>
              <a:t>Excess </a:t>
            </a:r>
            <a:r>
              <a:rPr lang="en-US" altLang="en-US" sz="2800" u="sng" dirty="0" smtClean="0">
                <a:solidFill>
                  <a:schemeClr val="bg2">
                    <a:lumMod val="75000"/>
                  </a:schemeClr>
                </a:solidFill>
                <a:cs typeface="Times New Roman" panose="02020603050405020304" pitchFamily="18" charset="0"/>
              </a:rPr>
              <a:t>M</a:t>
            </a:r>
            <a:r>
              <a:rPr lang="en-US" altLang="en-US" sz="2800" dirty="0" smtClean="0">
                <a:solidFill>
                  <a:schemeClr val="bg2">
                    <a:lumMod val="75000"/>
                  </a:schemeClr>
                </a:solidFill>
                <a:cs typeface="Times New Roman" panose="02020603050405020304" pitchFamily="18" charset="0"/>
              </a:rPr>
              <a:t>otion</a:t>
            </a:r>
            <a:endParaRPr lang="en-US" altLang="en-US" sz="2800" dirty="0">
              <a:solidFill>
                <a:schemeClr val="bg2">
                  <a:lumMod val="75000"/>
                </a:schemeClr>
              </a:solidFill>
              <a:cs typeface="Times New Roman" panose="02020603050405020304" pitchFamily="18" charset="0"/>
            </a:endParaRPr>
          </a:p>
          <a:p>
            <a:pPr>
              <a:lnSpc>
                <a:spcPct val="95000"/>
              </a:lnSpc>
              <a:buFontTx/>
              <a:buAutoNum type="arabicPeriod"/>
            </a:pPr>
            <a:r>
              <a:rPr lang="en-US" altLang="en-US" sz="2800" dirty="0" smtClean="0">
                <a:solidFill>
                  <a:schemeClr val="bg2">
                    <a:lumMod val="75000"/>
                  </a:schemeClr>
                </a:solidFill>
                <a:cs typeface="Times New Roman" panose="02020603050405020304" pitchFamily="18" charset="0"/>
              </a:rPr>
              <a:t>Excess </a:t>
            </a:r>
            <a:r>
              <a:rPr lang="en-US" altLang="en-US" sz="2800" u="sng" dirty="0" smtClean="0">
                <a:solidFill>
                  <a:schemeClr val="bg2">
                    <a:lumMod val="75000"/>
                  </a:schemeClr>
                </a:solidFill>
                <a:cs typeface="Times New Roman" panose="02020603050405020304" pitchFamily="18" charset="0"/>
              </a:rPr>
              <a:t>P</a:t>
            </a:r>
            <a:r>
              <a:rPr lang="en-US" altLang="en-US" sz="2800" dirty="0" smtClean="0">
                <a:solidFill>
                  <a:schemeClr val="bg2">
                    <a:lumMod val="75000"/>
                  </a:schemeClr>
                </a:solidFill>
                <a:cs typeface="Times New Roman" panose="02020603050405020304" pitchFamily="18" charset="0"/>
              </a:rPr>
              <a:t>rocessing</a:t>
            </a:r>
          </a:p>
          <a:p>
            <a:pPr>
              <a:lnSpc>
                <a:spcPct val="95000"/>
              </a:lnSpc>
              <a:buFontTx/>
              <a:buAutoNum type="arabicPeriod"/>
            </a:pPr>
            <a:endParaRPr lang="en-US" altLang="en-US" sz="2800" dirty="0">
              <a:solidFill>
                <a:schemeClr val="bg2">
                  <a:lumMod val="75000"/>
                </a:schemeClr>
              </a:solidFill>
              <a:cs typeface="Times New Roman" panose="02020603050405020304" pitchFamily="18" charset="0"/>
            </a:endParaRPr>
          </a:p>
          <a:p>
            <a:pPr>
              <a:lnSpc>
                <a:spcPct val="95000"/>
              </a:lnSpc>
            </a:pPr>
            <a:r>
              <a:rPr lang="en-US" altLang="en-US" sz="2800" dirty="0" smtClean="0">
                <a:solidFill>
                  <a:schemeClr val="bg2">
                    <a:lumMod val="75000"/>
                  </a:schemeClr>
                </a:solidFill>
                <a:cs typeface="Times New Roman" panose="02020603050405020304" pitchFamily="18" charset="0"/>
              </a:rPr>
              <a:t>Use the acronym “DOTWIMP” as a </a:t>
            </a:r>
            <a:r>
              <a:rPr lang="en-US" sz="2800" dirty="0" smtClean="0">
                <a:solidFill>
                  <a:schemeClr val="bg2">
                    <a:lumMod val="75000"/>
                  </a:schemeClr>
                </a:solidFill>
              </a:rPr>
              <a:t>mnemonic technique</a:t>
            </a: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There is a #8 that is occasionally taught and it is a source of opportunity in front offices to the factory floor. We will discuss this later.</a:t>
            </a:r>
            <a:endParaRPr lang="en-US"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3</a:t>
            </a:fld>
            <a:endParaRPr lang="en-US" dirty="0"/>
          </a:p>
        </p:txBody>
      </p:sp>
    </p:spTree>
    <p:extLst>
      <p:ext uri="{BB962C8B-B14F-4D97-AF65-F5344CB8AC3E}">
        <p14:creationId xmlns:p14="http://schemas.microsoft.com/office/powerpoint/2010/main" val="303871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5736" y="1128713"/>
            <a:ext cx="11815763" cy="5676939"/>
          </a:xfrm>
          <a:prstGeom prst="rect">
            <a:avLst/>
          </a:prstGeom>
          <a:noFill/>
        </p:spPr>
        <p:txBody>
          <a:bodyPr wrap="square" rtlCol="0">
            <a:spAutoFit/>
          </a:bodyPr>
          <a:lstStyle/>
          <a:p>
            <a:pPr>
              <a:lnSpc>
                <a:spcPct val="95000"/>
              </a:lnSpc>
            </a:pPr>
            <a:r>
              <a:rPr lang="en-US" altLang="en-US" sz="2800" b="1" dirty="0" smtClean="0">
                <a:solidFill>
                  <a:schemeClr val="bg2">
                    <a:lumMod val="75000"/>
                  </a:schemeClr>
                </a:solidFill>
              </a:rPr>
              <a:t>Purpose:</a:t>
            </a:r>
          </a:p>
          <a:p>
            <a:pPr>
              <a:lnSpc>
                <a:spcPct val="95000"/>
              </a:lnSpc>
            </a:pPr>
            <a:endParaRPr lang="en-US" altLang="en-US" dirty="0" smtClean="0">
              <a:solidFill>
                <a:schemeClr val="bg2">
                  <a:lumMod val="75000"/>
                </a:schemeClr>
              </a:solidFill>
            </a:endParaRPr>
          </a:p>
          <a:p>
            <a:pPr>
              <a:lnSpc>
                <a:spcPct val="95000"/>
              </a:lnSpc>
            </a:pPr>
            <a:r>
              <a:rPr lang="en-US" altLang="en-US" sz="2800" dirty="0" smtClean="0">
                <a:solidFill>
                  <a:schemeClr val="bg2">
                    <a:lumMod val="75000"/>
                  </a:schemeClr>
                </a:solidFill>
              </a:rPr>
              <a:t>A primary objective within </a:t>
            </a:r>
            <a:r>
              <a:rPr lang="en-US" altLang="en-US" sz="2800" dirty="0" smtClean="0">
                <a:solidFill>
                  <a:schemeClr val="bg2">
                    <a:lumMod val="75000"/>
                  </a:schemeClr>
                </a:solidFill>
                <a:hlinkClick r:id="rId2"/>
              </a:rPr>
              <a:t>Lean Manufacturing </a:t>
            </a:r>
            <a:r>
              <a:rPr lang="en-US" altLang="en-US" sz="2800" dirty="0" smtClean="0">
                <a:solidFill>
                  <a:schemeClr val="bg2">
                    <a:lumMod val="75000"/>
                  </a:schemeClr>
                </a:solidFill>
              </a:rPr>
              <a:t>and </a:t>
            </a:r>
            <a:r>
              <a:rPr lang="en-US" altLang="en-US" sz="2800" dirty="0" smtClean="0">
                <a:solidFill>
                  <a:schemeClr val="bg2">
                    <a:lumMod val="75000"/>
                  </a:schemeClr>
                </a:solidFill>
                <a:hlinkClick r:id="rId3"/>
              </a:rPr>
              <a:t>DMAIC</a:t>
            </a:r>
            <a:r>
              <a:rPr lang="en-US" altLang="en-US" sz="2800" dirty="0" smtClean="0">
                <a:solidFill>
                  <a:schemeClr val="bg2">
                    <a:lumMod val="75000"/>
                  </a:schemeClr>
                </a:solidFill>
              </a:rPr>
              <a:t> projects is </a:t>
            </a:r>
            <a:r>
              <a:rPr lang="en-US" altLang="en-US" sz="2800" dirty="0">
                <a:solidFill>
                  <a:schemeClr val="bg2">
                    <a:lumMod val="75000"/>
                  </a:schemeClr>
                </a:solidFill>
              </a:rPr>
              <a:t>to identify </a:t>
            </a:r>
            <a:r>
              <a:rPr lang="en-US" altLang="en-US" sz="2800" dirty="0" smtClean="0">
                <a:solidFill>
                  <a:schemeClr val="bg2">
                    <a:lumMod val="75000"/>
                  </a:schemeClr>
                </a:solidFill>
              </a:rPr>
              <a:t>waste </a:t>
            </a:r>
            <a:r>
              <a:rPr lang="en-US" altLang="en-US" sz="2800" dirty="0">
                <a:solidFill>
                  <a:schemeClr val="bg2">
                    <a:lumMod val="75000"/>
                  </a:schemeClr>
                </a:solidFill>
              </a:rPr>
              <a:t>and eliminate it. </a:t>
            </a:r>
            <a:r>
              <a:rPr lang="en-US" altLang="en-US" sz="2800" dirty="0" smtClean="0">
                <a:solidFill>
                  <a:schemeClr val="bg2">
                    <a:lumMod val="75000"/>
                  </a:schemeClr>
                </a:solidFill>
              </a:rPr>
              <a:t>This module intends to teach people to “see” wastes that are more obvious and seek out the hidden factory wastes. </a:t>
            </a:r>
          </a:p>
          <a:p>
            <a:pPr>
              <a:lnSpc>
                <a:spcPct val="95000"/>
              </a:lnSpc>
            </a:pPr>
            <a:endParaRPr lang="en-US" dirty="0" smtClean="0">
              <a:solidFill>
                <a:schemeClr val="bg2">
                  <a:lumMod val="75000"/>
                </a:schemeClr>
              </a:solidFill>
            </a:endParaRPr>
          </a:p>
          <a:p>
            <a:pPr>
              <a:lnSpc>
                <a:spcPct val="95000"/>
              </a:lnSpc>
            </a:pPr>
            <a:r>
              <a:rPr lang="en-US" sz="2800" dirty="0" smtClean="0">
                <a:solidFill>
                  <a:schemeClr val="bg2">
                    <a:lumMod val="75000"/>
                  </a:schemeClr>
                </a:solidFill>
              </a:rPr>
              <a:t>These wastes can contribute to degradation in </a:t>
            </a:r>
            <a:r>
              <a:rPr lang="en-US" sz="2800" dirty="0" smtClean="0">
                <a:solidFill>
                  <a:schemeClr val="bg2">
                    <a:lumMod val="75000"/>
                  </a:schemeClr>
                </a:solidFill>
                <a:hlinkClick r:id="rId4"/>
              </a:rPr>
              <a:t>5S</a:t>
            </a:r>
            <a:r>
              <a:rPr lang="en-US" sz="2800" dirty="0" smtClean="0">
                <a:solidFill>
                  <a:schemeClr val="bg2">
                    <a:lumMod val="75000"/>
                  </a:schemeClr>
                </a:solidFill>
              </a:rPr>
              <a:t> and increase safety risks among lost profits and possibly revenue and working capital.</a:t>
            </a: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Another form of waste that can be incorporated into this exercise is the waste and underutilization of human resources and talent. Misalignment of employee time impedes getting the best results. This can also lead to lower morale and lower job satisfaction. Think of it as the…..“human being </a:t>
            </a:r>
            <a:r>
              <a:rPr lang="en-US" sz="2800" dirty="0" smtClean="0">
                <a:solidFill>
                  <a:schemeClr val="bg2">
                    <a:lumMod val="75000"/>
                  </a:schemeClr>
                </a:solidFill>
                <a:hlinkClick r:id="rId5"/>
              </a:rPr>
              <a:t>OEE</a:t>
            </a:r>
            <a:r>
              <a:rPr lang="en-US" sz="2800" dirty="0" smtClean="0">
                <a:solidFill>
                  <a:schemeClr val="bg2">
                    <a:lumMod val="75000"/>
                  </a:schemeClr>
                </a:solidFill>
              </a:rPr>
              <a:t>” </a:t>
            </a:r>
            <a:endParaRPr lang="en-US" sz="2800" dirty="0">
              <a:solidFill>
                <a:schemeClr val="bg2">
                  <a:lumMod val="75000"/>
                </a:schemeClr>
              </a:solidFill>
            </a:endParaRPr>
          </a:p>
          <a:p>
            <a:pPr>
              <a:lnSpc>
                <a:spcPct val="95000"/>
              </a:lnSpc>
            </a:pPr>
            <a:endParaRPr lang="en-US" sz="2800"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4</a:t>
            </a:fld>
            <a:endParaRPr lang="en-US" dirty="0"/>
          </a:p>
        </p:txBody>
      </p:sp>
    </p:spTree>
    <p:extLst>
      <p:ext uri="{BB962C8B-B14F-4D97-AF65-F5344CB8AC3E}">
        <p14:creationId xmlns:p14="http://schemas.microsoft.com/office/powerpoint/2010/main" val="40497002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5736" y="1128713"/>
            <a:ext cx="11815763" cy="4916731"/>
          </a:xfrm>
          <a:prstGeom prst="rect">
            <a:avLst/>
          </a:prstGeom>
          <a:noFill/>
        </p:spPr>
        <p:txBody>
          <a:bodyPr wrap="square" rtlCol="0">
            <a:spAutoFit/>
          </a:bodyPr>
          <a:lstStyle/>
          <a:p>
            <a:pPr>
              <a:lnSpc>
                <a:spcPct val="95000"/>
              </a:lnSpc>
            </a:pPr>
            <a:r>
              <a:rPr lang="en-US" altLang="en-US" sz="2800" dirty="0" smtClean="0">
                <a:solidFill>
                  <a:schemeClr val="bg2">
                    <a:lumMod val="75000"/>
                  </a:schemeClr>
                </a:solidFill>
              </a:rPr>
              <a:t>Waste occurs in very obvious forms to others that are not obvious. A team is expected to evaluate each form of waste as they develop process maps and begin to look for improvements.</a:t>
            </a:r>
          </a:p>
          <a:p>
            <a:pPr>
              <a:lnSpc>
                <a:spcPct val="95000"/>
              </a:lnSpc>
            </a:pPr>
            <a:endParaRPr lang="en-US" dirty="0" smtClean="0">
              <a:solidFill>
                <a:schemeClr val="bg2">
                  <a:lumMod val="75000"/>
                </a:schemeClr>
              </a:solidFill>
            </a:endParaRPr>
          </a:p>
          <a:p>
            <a:pPr>
              <a:lnSpc>
                <a:spcPct val="95000"/>
              </a:lnSpc>
            </a:pPr>
            <a:r>
              <a:rPr lang="en-US" sz="2800" dirty="0" smtClean="0">
                <a:solidFill>
                  <a:schemeClr val="bg2">
                    <a:lumMod val="75000"/>
                  </a:schemeClr>
                </a:solidFill>
              </a:rPr>
              <a:t>Waste can occur within:</a:t>
            </a:r>
          </a:p>
          <a:p>
            <a:pPr marL="971550" lvl="1" indent="-514350">
              <a:lnSpc>
                <a:spcPct val="95000"/>
              </a:lnSpc>
              <a:buFont typeface="+mj-lt"/>
              <a:buAutoNum type="arabicPeriod"/>
            </a:pPr>
            <a:r>
              <a:rPr lang="en-US" sz="2400" dirty="0" smtClean="0">
                <a:solidFill>
                  <a:schemeClr val="bg2">
                    <a:lumMod val="75000"/>
                  </a:schemeClr>
                </a:solidFill>
              </a:rPr>
              <a:t>Services</a:t>
            </a:r>
          </a:p>
          <a:p>
            <a:pPr marL="971550" lvl="1" indent="-514350">
              <a:lnSpc>
                <a:spcPct val="95000"/>
              </a:lnSpc>
              <a:buFont typeface="+mj-lt"/>
              <a:buAutoNum type="arabicPeriod"/>
            </a:pPr>
            <a:r>
              <a:rPr lang="en-US" sz="2400" dirty="0" smtClean="0">
                <a:solidFill>
                  <a:schemeClr val="bg2">
                    <a:lumMod val="75000"/>
                  </a:schemeClr>
                </a:solidFill>
              </a:rPr>
              <a:t>Products </a:t>
            </a:r>
          </a:p>
          <a:p>
            <a:pPr marL="971550" lvl="1" indent="-514350">
              <a:lnSpc>
                <a:spcPct val="95000"/>
              </a:lnSpc>
              <a:buFont typeface="+mj-lt"/>
              <a:buAutoNum type="arabicPeriod"/>
            </a:pPr>
            <a:r>
              <a:rPr lang="en-US" sz="2400" dirty="0" smtClean="0">
                <a:solidFill>
                  <a:schemeClr val="bg2">
                    <a:lumMod val="75000"/>
                  </a:schemeClr>
                </a:solidFill>
              </a:rPr>
              <a:t>Transactional processes</a:t>
            </a: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Waste can occur within flows of: </a:t>
            </a:r>
          </a:p>
          <a:p>
            <a:pPr marL="971550" lvl="1" indent="-514350">
              <a:lnSpc>
                <a:spcPct val="95000"/>
              </a:lnSpc>
              <a:buFont typeface="+mj-lt"/>
              <a:buAutoNum type="arabicPeriod"/>
            </a:pPr>
            <a:r>
              <a:rPr lang="en-US" sz="2400" dirty="0">
                <a:solidFill>
                  <a:schemeClr val="bg2">
                    <a:lumMod val="75000"/>
                  </a:schemeClr>
                </a:solidFill>
              </a:rPr>
              <a:t>People</a:t>
            </a:r>
            <a:endParaRPr lang="en-US" sz="2400" dirty="0">
              <a:solidFill>
                <a:schemeClr val="bg2">
                  <a:lumMod val="75000"/>
                </a:schemeClr>
              </a:solidFill>
            </a:endParaRPr>
          </a:p>
          <a:p>
            <a:pPr marL="971550" lvl="1" indent="-514350">
              <a:lnSpc>
                <a:spcPct val="95000"/>
              </a:lnSpc>
              <a:buFont typeface="+mj-lt"/>
              <a:buAutoNum type="arabicPeriod"/>
            </a:pPr>
            <a:r>
              <a:rPr lang="en-US" sz="2400" dirty="0">
                <a:solidFill>
                  <a:schemeClr val="bg2">
                    <a:lumMod val="75000"/>
                  </a:schemeClr>
                </a:solidFill>
              </a:rPr>
              <a:t>Information </a:t>
            </a:r>
          </a:p>
          <a:p>
            <a:pPr marL="971550" lvl="1" indent="-514350">
              <a:lnSpc>
                <a:spcPct val="95000"/>
              </a:lnSpc>
              <a:buFont typeface="+mj-lt"/>
              <a:buAutoNum type="arabicPeriod"/>
            </a:pPr>
            <a:r>
              <a:rPr lang="en-US" sz="2400" dirty="0" smtClean="0">
                <a:solidFill>
                  <a:schemeClr val="bg2">
                    <a:lumMod val="75000"/>
                  </a:schemeClr>
                </a:solidFill>
              </a:rPr>
              <a:t>Products</a:t>
            </a:r>
            <a:endParaRPr lang="en-US" sz="2800"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5</a:t>
            </a:fld>
            <a:endParaRPr lang="en-US" dirty="0"/>
          </a:p>
        </p:txBody>
      </p:sp>
    </p:spTree>
    <p:extLst>
      <p:ext uri="{BB962C8B-B14F-4D97-AF65-F5344CB8AC3E}">
        <p14:creationId xmlns:p14="http://schemas.microsoft.com/office/powerpoint/2010/main" val="3314850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8118" y="1042988"/>
            <a:ext cx="11815763" cy="5413790"/>
          </a:xfrm>
          <a:prstGeom prst="rect">
            <a:avLst/>
          </a:prstGeom>
          <a:noFill/>
        </p:spPr>
        <p:txBody>
          <a:bodyPr wrap="square" rtlCol="0">
            <a:spAutoFit/>
          </a:bodyPr>
          <a:lstStyle/>
          <a:p>
            <a:pPr>
              <a:lnSpc>
                <a:spcPct val="95000"/>
              </a:lnSpc>
            </a:pPr>
            <a:r>
              <a:rPr lang="en-US" altLang="en-US" sz="2800" b="1" dirty="0" smtClean="0">
                <a:solidFill>
                  <a:schemeClr val="bg2">
                    <a:lumMod val="75000"/>
                  </a:schemeClr>
                </a:solidFill>
              </a:rPr>
              <a:t>1) OVERPRODUCTION</a:t>
            </a:r>
          </a:p>
          <a:p>
            <a:pPr>
              <a:lnSpc>
                <a:spcPct val="95000"/>
              </a:lnSpc>
            </a:pPr>
            <a:endParaRPr lang="en-US" altLang="en-US" sz="2800" b="1" dirty="0">
              <a:solidFill>
                <a:schemeClr val="bg2">
                  <a:lumMod val="75000"/>
                </a:schemeClr>
              </a:solidFill>
            </a:endParaRPr>
          </a:p>
          <a:p>
            <a:pPr>
              <a:lnSpc>
                <a:spcPct val="95000"/>
              </a:lnSpc>
            </a:pPr>
            <a:r>
              <a:rPr lang="en-US" altLang="en-US" sz="2800" dirty="0" smtClean="0">
                <a:solidFill>
                  <a:schemeClr val="bg2">
                    <a:lumMod val="75000"/>
                  </a:schemeClr>
                </a:solidFill>
              </a:rPr>
              <a:t>The reason this one is discussed first in detail, is because it is </a:t>
            </a:r>
            <a:r>
              <a:rPr lang="en-US" altLang="en-US" sz="2800" dirty="0">
                <a:solidFill>
                  <a:schemeClr val="bg2">
                    <a:lumMod val="75000"/>
                  </a:schemeClr>
                </a:solidFill>
              </a:rPr>
              <a:t>the riskiest (and often </a:t>
            </a:r>
            <a:r>
              <a:rPr lang="en-US" altLang="en-US" sz="2800" dirty="0" smtClean="0">
                <a:solidFill>
                  <a:schemeClr val="bg2">
                    <a:lumMod val="75000"/>
                  </a:schemeClr>
                </a:solidFill>
              </a:rPr>
              <a:t>the most costly) </a:t>
            </a:r>
            <a:r>
              <a:rPr lang="en-US" altLang="en-US" sz="2800" dirty="0">
                <a:solidFill>
                  <a:schemeClr val="bg2">
                    <a:lumMod val="75000"/>
                  </a:schemeClr>
                </a:solidFill>
              </a:rPr>
              <a:t>form of waste, since the other waste also happen within </a:t>
            </a:r>
            <a:r>
              <a:rPr lang="en-US" altLang="en-US" sz="2800" dirty="0" smtClean="0">
                <a:solidFill>
                  <a:schemeClr val="bg2">
                    <a:lumMod val="75000"/>
                  </a:schemeClr>
                </a:solidFill>
              </a:rPr>
              <a:t>it. Overproduction can have defects, create more transportation, waiting, etc.</a:t>
            </a:r>
            <a:endParaRPr lang="en-US" altLang="en-US" sz="2800" b="1" dirty="0" smtClean="0">
              <a:solidFill>
                <a:schemeClr val="bg2">
                  <a:lumMod val="75000"/>
                </a:schemeClr>
              </a:solidFill>
            </a:endParaRPr>
          </a:p>
          <a:p>
            <a:pPr>
              <a:lnSpc>
                <a:spcPct val="95000"/>
              </a:lnSpc>
            </a:pPr>
            <a:endParaRPr lang="en-US" altLang="en-US" sz="2800" dirty="0">
              <a:solidFill>
                <a:schemeClr val="bg2">
                  <a:lumMod val="75000"/>
                </a:schemeClr>
              </a:solidFill>
            </a:endParaRPr>
          </a:p>
          <a:p>
            <a:pPr>
              <a:lnSpc>
                <a:spcPct val="95000"/>
              </a:lnSpc>
            </a:pPr>
            <a:r>
              <a:rPr lang="en-US" sz="2800" dirty="0" smtClean="0">
                <a:solidFill>
                  <a:schemeClr val="bg2">
                    <a:lumMod val="75000"/>
                  </a:schemeClr>
                </a:solidFill>
              </a:rPr>
              <a:t>This means building </a:t>
            </a:r>
            <a:r>
              <a:rPr lang="en-US" sz="2800" dirty="0">
                <a:solidFill>
                  <a:schemeClr val="bg2">
                    <a:lumMod val="75000"/>
                  </a:schemeClr>
                </a:solidFill>
              </a:rPr>
              <a:t>an excess quantity of units or more than the customer needs or is willing to pay for. </a:t>
            </a:r>
            <a:r>
              <a:rPr lang="en-US" sz="2800" dirty="0">
                <a:solidFill>
                  <a:schemeClr val="bg2">
                    <a:lumMod val="75000"/>
                  </a:schemeClr>
                </a:solidFill>
              </a:rPr>
              <a:t>This could be due to long set-up times, very long lead times, and difficulties known at start-up. </a:t>
            </a:r>
            <a:r>
              <a:rPr lang="en-US" sz="2800" dirty="0">
                <a:solidFill>
                  <a:schemeClr val="bg2">
                    <a:lumMod val="75000"/>
                  </a:schemeClr>
                </a:solidFill>
              </a:rPr>
              <a:t>This is often done to cover an underlying </a:t>
            </a:r>
            <a:r>
              <a:rPr lang="en-US" sz="2800" dirty="0" smtClean="0">
                <a:solidFill>
                  <a:schemeClr val="bg2">
                    <a:lumMod val="75000"/>
                  </a:schemeClr>
                </a:solidFill>
              </a:rPr>
              <a:t>problem. </a:t>
            </a:r>
          </a:p>
          <a:p>
            <a:pPr>
              <a:lnSpc>
                <a:spcPct val="95000"/>
              </a:lnSpc>
            </a:pPr>
            <a:endParaRPr lang="en-US" sz="2800" b="1" dirty="0">
              <a:solidFill>
                <a:schemeClr val="bg2">
                  <a:lumMod val="75000"/>
                </a:schemeClr>
              </a:solidFill>
            </a:endParaRPr>
          </a:p>
          <a:p>
            <a:pPr>
              <a:lnSpc>
                <a:spcPct val="95000"/>
              </a:lnSpc>
            </a:pPr>
            <a:r>
              <a:rPr lang="en-US" sz="2800" dirty="0">
                <a:solidFill>
                  <a:schemeClr val="bg2">
                    <a:lumMod val="75000"/>
                  </a:schemeClr>
                </a:solidFill>
              </a:rPr>
              <a:t>In terms of a service, this is the same as doing more than is required or that the customer is willing to pay for. </a:t>
            </a:r>
            <a:r>
              <a:rPr lang="en-US" sz="2800" b="1" dirty="0" smtClean="0"/>
              <a:t>s </a:t>
            </a:r>
            <a:r>
              <a:rPr lang="en-US" sz="2800" b="1" dirty="0"/>
              <a:t>to control</a:t>
            </a:r>
            <a:r>
              <a:rPr lang="en-US" sz="2800" dirty="0" smtClean="0"/>
              <a:t>.</a:t>
            </a:r>
            <a:endParaRPr lang="en-US" sz="2800"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6</a:t>
            </a:fld>
            <a:endParaRPr lang="en-US" dirty="0"/>
          </a:p>
        </p:txBody>
      </p:sp>
    </p:spTree>
    <p:extLst>
      <p:ext uri="{BB962C8B-B14F-4D97-AF65-F5344CB8AC3E}">
        <p14:creationId xmlns:p14="http://schemas.microsoft.com/office/powerpoint/2010/main" val="4066080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8118" y="1042989"/>
            <a:ext cx="11902282" cy="5384551"/>
          </a:xfrm>
          <a:prstGeom prst="rect">
            <a:avLst/>
          </a:prstGeom>
          <a:noFill/>
        </p:spPr>
        <p:txBody>
          <a:bodyPr wrap="square" rtlCol="0">
            <a:spAutoFit/>
          </a:bodyPr>
          <a:lstStyle/>
          <a:p>
            <a:pPr>
              <a:lnSpc>
                <a:spcPct val="95000"/>
              </a:lnSpc>
            </a:pPr>
            <a:r>
              <a:rPr lang="en-US" altLang="en-US" sz="2800" b="1" dirty="0" smtClean="0">
                <a:solidFill>
                  <a:schemeClr val="bg2">
                    <a:lumMod val="75000"/>
                  </a:schemeClr>
                </a:solidFill>
              </a:rPr>
              <a:t>2) DEFECTS</a:t>
            </a:r>
          </a:p>
          <a:p>
            <a:pPr>
              <a:lnSpc>
                <a:spcPct val="95000"/>
              </a:lnSpc>
            </a:pPr>
            <a:endParaRPr lang="en-US" altLang="en-US" b="1" dirty="0">
              <a:solidFill>
                <a:schemeClr val="bg2">
                  <a:lumMod val="75000"/>
                </a:schemeClr>
              </a:solidFill>
            </a:endParaRPr>
          </a:p>
          <a:p>
            <a:pPr>
              <a:lnSpc>
                <a:spcPct val="95000"/>
              </a:lnSpc>
            </a:pPr>
            <a:r>
              <a:rPr lang="en-US" altLang="en-US" sz="2800" dirty="0" smtClean="0">
                <a:solidFill>
                  <a:schemeClr val="bg2">
                    <a:lumMod val="75000"/>
                  </a:schemeClr>
                </a:solidFill>
              </a:rPr>
              <a:t>For very obvious reasons, making the product right the first time is ideal and any product that is defective, due to one or more defects, is an opportunity to reduce costs and lead time. </a:t>
            </a:r>
            <a:endParaRPr lang="en-US" altLang="en-US" sz="2800" b="1" dirty="0" smtClean="0">
              <a:solidFill>
                <a:schemeClr val="bg2">
                  <a:lumMod val="75000"/>
                </a:schemeClr>
              </a:solidFill>
            </a:endParaRPr>
          </a:p>
          <a:p>
            <a:pPr>
              <a:lnSpc>
                <a:spcPct val="95000"/>
              </a:lnSpc>
            </a:pPr>
            <a:endParaRPr lang="en-US" altLang="en-US" dirty="0">
              <a:solidFill>
                <a:schemeClr val="bg2">
                  <a:lumMod val="75000"/>
                </a:schemeClr>
              </a:solidFill>
            </a:endParaRPr>
          </a:p>
          <a:p>
            <a:pPr>
              <a:lnSpc>
                <a:spcPct val="95000"/>
              </a:lnSpc>
            </a:pPr>
            <a:r>
              <a:rPr lang="en-US" sz="2800" dirty="0" smtClean="0">
                <a:solidFill>
                  <a:schemeClr val="bg2">
                    <a:lumMod val="75000"/>
                  </a:schemeClr>
                </a:solidFill>
              </a:rPr>
              <a:t>Defects are products or services that </a:t>
            </a:r>
            <a:r>
              <a:rPr lang="en-US" sz="2800" dirty="0">
                <a:solidFill>
                  <a:schemeClr val="bg2">
                    <a:lumMod val="75000"/>
                  </a:schemeClr>
                </a:solidFill>
              </a:rPr>
              <a:t>do not meet the customer specification. Defects always require some degree of additional attention, whether it they are tracked, scrapped, reworked, or repaired. </a:t>
            </a:r>
            <a:r>
              <a:rPr lang="en-US" sz="2800" dirty="0" smtClean="0">
                <a:solidFill>
                  <a:schemeClr val="bg2">
                    <a:lumMod val="75000"/>
                  </a:schemeClr>
                </a:solidFill>
              </a:rPr>
              <a:t>These </a:t>
            </a:r>
            <a:r>
              <a:rPr lang="en-US" sz="2800" dirty="0">
                <a:solidFill>
                  <a:schemeClr val="bg2">
                    <a:lumMod val="75000"/>
                  </a:schemeClr>
                </a:solidFill>
              </a:rPr>
              <a:t>options may result in more waste or others of the seven wastes. </a:t>
            </a:r>
            <a:endParaRPr lang="en-US" sz="2800" dirty="0" smtClean="0">
              <a:solidFill>
                <a:schemeClr val="bg2">
                  <a:lumMod val="75000"/>
                </a:schemeClr>
              </a:solidFill>
            </a:endParaRPr>
          </a:p>
          <a:p>
            <a:pPr>
              <a:lnSpc>
                <a:spcPct val="95000"/>
              </a:lnSpc>
            </a:pPr>
            <a:endParaRPr lang="en-US" dirty="0" smtClean="0">
              <a:solidFill>
                <a:schemeClr val="bg2">
                  <a:lumMod val="75000"/>
                </a:schemeClr>
              </a:solidFill>
            </a:endParaRPr>
          </a:p>
          <a:p>
            <a:pPr>
              <a:lnSpc>
                <a:spcPct val="95000"/>
              </a:lnSpc>
            </a:pPr>
            <a:r>
              <a:rPr lang="en-US" sz="2800" dirty="0" smtClean="0">
                <a:solidFill>
                  <a:schemeClr val="bg2">
                    <a:lumMod val="75000"/>
                  </a:schemeClr>
                </a:solidFill>
              </a:rPr>
              <a:t>Remember to consider </a:t>
            </a:r>
            <a:r>
              <a:rPr lang="en-US" sz="2800" dirty="0">
                <a:solidFill>
                  <a:schemeClr val="bg2">
                    <a:lumMod val="75000"/>
                  </a:schemeClr>
                </a:solidFill>
              </a:rPr>
              <a:t>all the </a:t>
            </a:r>
            <a:r>
              <a:rPr lang="en-US" sz="2800" dirty="0" smtClean="0">
                <a:solidFill>
                  <a:schemeClr val="bg2">
                    <a:lumMod val="75000"/>
                  </a:schemeClr>
                </a:solidFill>
              </a:rPr>
              <a:t>paperwork, confusion, </a:t>
            </a:r>
            <a:r>
              <a:rPr lang="en-US" sz="2800" dirty="0">
                <a:solidFill>
                  <a:schemeClr val="bg2">
                    <a:lumMod val="75000"/>
                  </a:schemeClr>
                </a:solidFill>
              </a:rPr>
              <a:t>and delays that might have been associated with the scrap or rework.</a:t>
            </a:r>
            <a:r>
              <a:rPr lang="en-US" sz="2800" dirty="0">
                <a:solidFill>
                  <a:schemeClr val="bg2">
                    <a:lumMod val="75000"/>
                  </a:schemeClr>
                </a:solidFill>
              </a:rPr>
              <a:t>to </a:t>
            </a:r>
            <a:r>
              <a:rPr lang="en-US" sz="2800" dirty="0">
                <a:solidFill>
                  <a:schemeClr val="bg2">
                    <a:lumMod val="75000"/>
                  </a:schemeClr>
                </a:solidFill>
              </a:rPr>
              <a:t>control</a:t>
            </a:r>
            <a:r>
              <a:rPr lang="en-US" sz="2800" dirty="0" smtClean="0">
                <a:solidFill>
                  <a:schemeClr val="bg2">
                    <a:lumMod val="75000"/>
                  </a:schemeClr>
                </a:solidFill>
              </a:rPr>
              <a:t>. Handling defects can create more transportation, waiting, and some other forms of waste.</a:t>
            </a:r>
            <a:endParaRPr lang="en-US" sz="2800"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7</a:t>
            </a:fld>
            <a:endParaRPr lang="en-US" dirty="0"/>
          </a:p>
        </p:txBody>
      </p:sp>
    </p:spTree>
    <p:extLst>
      <p:ext uri="{BB962C8B-B14F-4D97-AF65-F5344CB8AC3E}">
        <p14:creationId xmlns:p14="http://schemas.microsoft.com/office/powerpoint/2010/main" val="1093680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8118" y="1128713"/>
            <a:ext cx="11870531" cy="4858253"/>
          </a:xfrm>
          <a:prstGeom prst="rect">
            <a:avLst/>
          </a:prstGeom>
          <a:noFill/>
        </p:spPr>
        <p:txBody>
          <a:bodyPr wrap="square" rtlCol="0">
            <a:spAutoFit/>
          </a:bodyPr>
          <a:lstStyle/>
          <a:p>
            <a:pPr>
              <a:lnSpc>
                <a:spcPct val="95000"/>
              </a:lnSpc>
            </a:pPr>
            <a:r>
              <a:rPr lang="en-US" altLang="en-US" sz="2800" b="1" dirty="0" smtClean="0">
                <a:solidFill>
                  <a:schemeClr val="bg2">
                    <a:lumMod val="75000"/>
                  </a:schemeClr>
                </a:solidFill>
              </a:rPr>
              <a:t>3) EXCESS TRANSPORTATION</a:t>
            </a:r>
          </a:p>
          <a:p>
            <a:pPr>
              <a:lnSpc>
                <a:spcPct val="95000"/>
              </a:lnSpc>
            </a:pPr>
            <a:endParaRPr lang="en-US" altLang="en-US" b="1" dirty="0">
              <a:solidFill>
                <a:schemeClr val="bg2">
                  <a:lumMod val="75000"/>
                </a:schemeClr>
              </a:solidFill>
            </a:endParaRPr>
          </a:p>
          <a:p>
            <a:pPr>
              <a:lnSpc>
                <a:spcPct val="95000"/>
              </a:lnSpc>
            </a:pPr>
            <a:r>
              <a:rPr lang="en-US" sz="2800" dirty="0">
                <a:solidFill>
                  <a:schemeClr val="bg2">
                    <a:lumMod val="75000"/>
                  </a:schemeClr>
                </a:solidFill>
              </a:rPr>
              <a:t>Manually moving stock to a staging area and dropping off material and picking it back up to deliver to machine. </a:t>
            </a:r>
            <a:r>
              <a:rPr lang="en-US" sz="2800" dirty="0" smtClean="0">
                <a:solidFill>
                  <a:schemeClr val="bg2">
                    <a:lumMod val="75000"/>
                  </a:schemeClr>
                </a:solidFill>
              </a:rPr>
              <a:t>The goal is to minimize </a:t>
            </a:r>
            <a:r>
              <a:rPr lang="en-US" sz="2800" dirty="0">
                <a:solidFill>
                  <a:schemeClr val="bg2">
                    <a:lumMod val="75000"/>
                  </a:schemeClr>
                </a:solidFill>
              </a:rPr>
              <a:t>the transportation and people involved in moving material. </a:t>
            </a:r>
            <a:endParaRPr lang="en-US" sz="2800" dirty="0" smtClean="0">
              <a:solidFill>
                <a:schemeClr val="bg2">
                  <a:lumMod val="75000"/>
                </a:schemeClr>
              </a:solidFill>
            </a:endParaRP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Transportation </a:t>
            </a:r>
            <a:r>
              <a:rPr lang="en-US" sz="2800" dirty="0">
                <a:solidFill>
                  <a:schemeClr val="bg2">
                    <a:lumMod val="75000"/>
                  </a:schemeClr>
                </a:solidFill>
              </a:rPr>
              <a:t>waste should be evaluated in the office and manufacturing floor. </a:t>
            </a:r>
            <a:r>
              <a:rPr lang="en-US" sz="2800" dirty="0">
                <a:solidFill>
                  <a:schemeClr val="bg2">
                    <a:lumMod val="75000"/>
                  </a:schemeClr>
                </a:solidFill>
              </a:rPr>
              <a:t>Sometimes it is electronic waste in the corporate environment. </a:t>
            </a:r>
            <a:r>
              <a:rPr lang="en-US" sz="2800" dirty="0">
                <a:solidFill>
                  <a:schemeClr val="bg2">
                    <a:lumMod val="75000"/>
                  </a:schemeClr>
                </a:solidFill>
              </a:rPr>
              <a:t>Review transportation waste of any materials (direct or indirect</a:t>
            </a:r>
            <a:r>
              <a:rPr lang="en-US" sz="2800" dirty="0" smtClean="0">
                <a:solidFill>
                  <a:schemeClr val="bg2">
                    <a:lumMod val="75000"/>
                  </a:schemeClr>
                </a:solidFill>
              </a:rPr>
              <a:t>).</a:t>
            </a: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Transportation wastes add costs, lead time, and risk of getting damaged or misplaced. </a:t>
            </a:r>
            <a:endParaRPr lang="en-US" sz="2800" b="1"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8</a:t>
            </a:fld>
            <a:endParaRPr lang="en-US" dirty="0"/>
          </a:p>
        </p:txBody>
      </p:sp>
    </p:spTree>
    <p:extLst>
      <p:ext uri="{BB962C8B-B14F-4D97-AF65-F5344CB8AC3E}">
        <p14:creationId xmlns:p14="http://schemas.microsoft.com/office/powerpoint/2010/main" val="1409734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8118" y="974048"/>
            <a:ext cx="11884820" cy="5267596"/>
          </a:xfrm>
          <a:prstGeom prst="rect">
            <a:avLst/>
          </a:prstGeom>
          <a:noFill/>
        </p:spPr>
        <p:txBody>
          <a:bodyPr wrap="square" rtlCol="0">
            <a:spAutoFit/>
          </a:bodyPr>
          <a:lstStyle/>
          <a:p>
            <a:pPr>
              <a:lnSpc>
                <a:spcPct val="95000"/>
              </a:lnSpc>
            </a:pPr>
            <a:r>
              <a:rPr lang="en-US" altLang="en-US" sz="2800" b="1" dirty="0" smtClean="0">
                <a:solidFill>
                  <a:schemeClr val="bg2">
                    <a:lumMod val="75000"/>
                  </a:schemeClr>
                </a:solidFill>
              </a:rPr>
              <a:t>4) WAITING</a:t>
            </a:r>
          </a:p>
          <a:p>
            <a:pPr>
              <a:lnSpc>
                <a:spcPct val="95000"/>
              </a:lnSpc>
            </a:pPr>
            <a:endParaRPr lang="en-US" altLang="en-US" b="1" dirty="0">
              <a:solidFill>
                <a:schemeClr val="bg2">
                  <a:lumMod val="75000"/>
                </a:schemeClr>
              </a:solidFill>
            </a:endParaRPr>
          </a:p>
          <a:p>
            <a:pPr>
              <a:lnSpc>
                <a:spcPct val="95000"/>
              </a:lnSpc>
            </a:pPr>
            <a:r>
              <a:rPr lang="en-US" sz="2800" dirty="0">
                <a:solidFill>
                  <a:schemeClr val="bg2">
                    <a:lumMod val="75000"/>
                  </a:schemeClr>
                </a:solidFill>
              </a:rPr>
              <a:t>Downtime waiting for parts, components, raw materials, approvals, the previous operation down in a cell, and paperwork. </a:t>
            </a:r>
            <a:endParaRPr lang="en-US" sz="2800" dirty="0" smtClean="0">
              <a:solidFill>
                <a:schemeClr val="bg2">
                  <a:lumMod val="75000"/>
                </a:schemeClr>
              </a:solidFill>
            </a:endParaRP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A </a:t>
            </a:r>
            <a:r>
              <a:rPr lang="en-US" sz="2800" dirty="0">
                <a:solidFill>
                  <a:schemeClr val="bg2">
                    <a:lumMod val="75000"/>
                  </a:schemeClr>
                </a:solidFill>
              </a:rPr>
              <a:t>machine could be waiting for next job, because the current job is being overproduced. It could be the part is waiting for something or the people involved are waiting. </a:t>
            </a:r>
            <a:endParaRPr lang="en-US" sz="2800" dirty="0" smtClean="0">
              <a:solidFill>
                <a:schemeClr val="bg2">
                  <a:lumMod val="75000"/>
                </a:schemeClr>
              </a:solidFill>
            </a:endParaRP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Once </a:t>
            </a:r>
            <a:r>
              <a:rPr lang="en-US" sz="2800" dirty="0">
                <a:solidFill>
                  <a:schemeClr val="bg2">
                    <a:lumMod val="75000"/>
                  </a:schemeClr>
                </a:solidFill>
              </a:rPr>
              <a:t>again, waiting can be a waste that occurs in a transaction too, such as waiting for a </a:t>
            </a:r>
            <a:r>
              <a:rPr lang="en-US" sz="2800" dirty="0" smtClean="0">
                <a:solidFill>
                  <a:schemeClr val="bg2">
                    <a:lumMod val="75000"/>
                  </a:schemeClr>
                </a:solidFill>
              </a:rPr>
              <a:t>requisition </a:t>
            </a:r>
            <a:r>
              <a:rPr lang="en-US" sz="2800" dirty="0">
                <a:solidFill>
                  <a:schemeClr val="bg2">
                    <a:lumMod val="75000"/>
                  </a:schemeClr>
                </a:solidFill>
              </a:rPr>
              <a:t>to be </a:t>
            </a:r>
            <a:r>
              <a:rPr lang="en-US" sz="2800" dirty="0" smtClean="0">
                <a:solidFill>
                  <a:schemeClr val="bg2">
                    <a:lumMod val="75000"/>
                  </a:schemeClr>
                </a:solidFill>
              </a:rPr>
              <a:t>approved, or a purchase order, or a project that requires a sequence of approvals.</a:t>
            </a:r>
            <a:r>
              <a:rPr lang="en-US" sz="2800" dirty="0">
                <a:solidFill>
                  <a:schemeClr val="bg2">
                    <a:lumMod val="75000"/>
                  </a:schemeClr>
                </a:solidFill>
              </a:rPr>
              <a:t> </a:t>
            </a:r>
            <a:endParaRPr lang="en-US" sz="2800" b="1" dirty="0">
              <a:solidFill>
                <a:schemeClr val="bg2">
                  <a:lumMod val="75000"/>
                </a:schemeClr>
              </a:solidFill>
            </a:endParaRPr>
          </a:p>
          <a:p>
            <a:pPr>
              <a:lnSpc>
                <a:spcPct val="95000"/>
              </a:lnSpc>
            </a:pPr>
            <a:endParaRPr lang="en-US" sz="2800" b="1"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9</a:t>
            </a:fld>
            <a:endParaRPr lang="en-US" dirty="0"/>
          </a:p>
        </p:txBody>
      </p:sp>
    </p:spTree>
    <p:extLst>
      <p:ext uri="{BB962C8B-B14F-4D97-AF65-F5344CB8AC3E}">
        <p14:creationId xmlns:p14="http://schemas.microsoft.com/office/powerpoint/2010/main" val="3461950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8118" y="974048"/>
            <a:ext cx="12003882" cy="5530745"/>
          </a:xfrm>
          <a:prstGeom prst="rect">
            <a:avLst/>
          </a:prstGeom>
          <a:noFill/>
        </p:spPr>
        <p:txBody>
          <a:bodyPr wrap="square" rtlCol="0">
            <a:spAutoFit/>
          </a:bodyPr>
          <a:lstStyle/>
          <a:p>
            <a:pPr>
              <a:lnSpc>
                <a:spcPct val="95000"/>
              </a:lnSpc>
            </a:pPr>
            <a:r>
              <a:rPr lang="en-US" altLang="en-US" sz="2800" b="1" dirty="0" smtClean="0">
                <a:solidFill>
                  <a:schemeClr val="bg2">
                    <a:lumMod val="75000"/>
                  </a:schemeClr>
                </a:solidFill>
              </a:rPr>
              <a:t>5) INVENTORY</a:t>
            </a:r>
          </a:p>
          <a:p>
            <a:pPr>
              <a:lnSpc>
                <a:spcPct val="95000"/>
              </a:lnSpc>
            </a:pPr>
            <a:endParaRPr lang="en-US" altLang="en-US" b="1" dirty="0">
              <a:solidFill>
                <a:schemeClr val="bg2">
                  <a:lumMod val="75000"/>
                </a:schemeClr>
              </a:solidFill>
            </a:endParaRPr>
          </a:p>
          <a:p>
            <a:pPr>
              <a:lnSpc>
                <a:spcPct val="95000"/>
              </a:lnSpc>
            </a:pPr>
            <a:r>
              <a:rPr lang="en-US" sz="2800" dirty="0">
                <a:solidFill>
                  <a:schemeClr val="bg2">
                    <a:lumMod val="75000"/>
                  </a:schemeClr>
                </a:solidFill>
              </a:rPr>
              <a:t>Not all inventory is "bad" inventory. A properly sized </a:t>
            </a:r>
            <a:r>
              <a:rPr lang="en-US" sz="2800" dirty="0">
                <a:solidFill>
                  <a:schemeClr val="bg2">
                    <a:lumMod val="75000"/>
                  </a:schemeClr>
                </a:solidFill>
                <a:hlinkClick r:id="rId2"/>
              </a:rPr>
              <a:t>Kanban</a:t>
            </a:r>
            <a:r>
              <a:rPr lang="en-US" sz="2800" dirty="0">
                <a:solidFill>
                  <a:schemeClr val="bg2">
                    <a:lumMod val="75000"/>
                  </a:schemeClr>
                </a:solidFill>
              </a:rPr>
              <a:t> or plan for each unit will dictate the appropriate amounts of inventory at each phase of a value stream. Moreover, the Kanban mins and max levels should be dynamic and adjust as conditions change. It should be capable of looking forward for potential outliers and using historical performance</a:t>
            </a:r>
            <a:r>
              <a:rPr lang="en-US" sz="2800" dirty="0" smtClean="0">
                <a:solidFill>
                  <a:schemeClr val="bg2">
                    <a:lumMod val="75000"/>
                  </a:schemeClr>
                </a:solidFill>
              </a:rPr>
              <a:t>. Of course, if a business model exist where all inventory is prepaid by customer and “none” is tied up as working capital, then that is an ideal state. Most often, this isn’t possible. </a:t>
            </a:r>
            <a:endParaRPr lang="en-US" sz="2800" b="1" dirty="0">
              <a:solidFill>
                <a:schemeClr val="bg2">
                  <a:lumMod val="75000"/>
                </a:schemeClr>
              </a:solidFill>
            </a:endParaRPr>
          </a:p>
          <a:p>
            <a:pPr>
              <a:lnSpc>
                <a:spcPct val="95000"/>
              </a:lnSpc>
            </a:pPr>
            <a:endParaRPr lang="en-US" dirty="0" smtClean="0">
              <a:solidFill>
                <a:schemeClr val="bg2">
                  <a:lumMod val="75000"/>
                </a:schemeClr>
              </a:solidFill>
            </a:endParaRPr>
          </a:p>
          <a:p>
            <a:pPr>
              <a:lnSpc>
                <a:spcPct val="95000"/>
              </a:lnSpc>
            </a:pPr>
            <a:r>
              <a:rPr lang="en-US" sz="2800" dirty="0" smtClean="0">
                <a:solidFill>
                  <a:schemeClr val="bg2">
                    <a:lumMod val="75000"/>
                  </a:schemeClr>
                </a:solidFill>
              </a:rPr>
              <a:t>Parts </a:t>
            </a:r>
            <a:r>
              <a:rPr lang="en-US" sz="2800" dirty="0">
                <a:solidFill>
                  <a:schemeClr val="bg2">
                    <a:lumMod val="75000"/>
                  </a:schemeClr>
                </a:solidFill>
              </a:rPr>
              <a:t>on hand that customer has not purchased yet due to cycle time and lead time. Buffer stock used to offset variation in demand and production. Excess inventory ties up </a:t>
            </a:r>
            <a:r>
              <a:rPr lang="en-US" sz="2800" dirty="0" smtClean="0">
                <a:solidFill>
                  <a:schemeClr val="bg2">
                    <a:lumMod val="75000"/>
                  </a:schemeClr>
                </a:solidFill>
              </a:rPr>
              <a:t>cash, creates extra handling, storage, and </a:t>
            </a:r>
            <a:r>
              <a:rPr lang="en-US" sz="2800" dirty="0">
                <a:solidFill>
                  <a:schemeClr val="bg2">
                    <a:lumMod val="75000"/>
                  </a:schemeClr>
                </a:solidFill>
              </a:rPr>
              <a:t>may never be recovered. This is a critical metric towards improving </a:t>
            </a:r>
            <a:r>
              <a:rPr lang="en-US" sz="2800" dirty="0">
                <a:solidFill>
                  <a:schemeClr val="bg2">
                    <a:lumMod val="75000"/>
                  </a:schemeClr>
                </a:solidFill>
                <a:hlinkClick r:id="rId3"/>
              </a:rPr>
              <a:t>working capital</a:t>
            </a:r>
            <a:r>
              <a:rPr lang="en-US" sz="2800" dirty="0" smtClean="0">
                <a:solidFill>
                  <a:schemeClr val="bg2">
                    <a:lumMod val="75000"/>
                  </a:schemeClr>
                </a:solidFill>
              </a:rPr>
              <a:t>.</a:t>
            </a:r>
            <a:endParaRPr lang="en-US" sz="2800" b="1"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10</a:t>
            </a:fld>
            <a:endParaRPr lang="en-US" dirty="0"/>
          </a:p>
        </p:txBody>
      </p:sp>
    </p:spTree>
    <p:extLst>
      <p:ext uri="{BB962C8B-B14F-4D97-AF65-F5344CB8AC3E}">
        <p14:creationId xmlns:p14="http://schemas.microsoft.com/office/powerpoint/2010/main" val="998191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8118" y="974048"/>
            <a:ext cx="12003882" cy="5267596"/>
          </a:xfrm>
          <a:prstGeom prst="rect">
            <a:avLst/>
          </a:prstGeom>
          <a:noFill/>
        </p:spPr>
        <p:txBody>
          <a:bodyPr wrap="square" rtlCol="0">
            <a:spAutoFit/>
          </a:bodyPr>
          <a:lstStyle/>
          <a:p>
            <a:pPr>
              <a:lnSpc>
                <a:spcPct val="95000"/>
              </a:lnSpc>
            </a:pPr>
            <a:r>
              <a:rPr lang="en-US" altLang="en-US" sz="2800" b="1" dirty="0" smtClean="0">
                <a:solidFill>
                  <a:schemeClr val="bg2">
                    <a:lumMod val="75000"/>
                  </a:schemeClr>
                </a:solidFill>
              </a:rPr>
              <a:t>6) MOTION</a:t>
            </a:r>
          </a:p>
          <a:p>
            <a:pPr>
              <a:lnSpc>
                <a:spcPct val="95000"/>
              </a:lnSpc>
            </a:pPr>
            <a:endParaRPr lang="en-US" altLang="en-US" b="1" dirty="0" smtClean="0">
              <a:solidFill>
                <a:schemeClr val="bg2">
                  <a:lumMod val="75000"/>
                </a:schemeClr>
              </a:solidFill>
            </a:endParaRPr>
          </a:p>
          <a:p>
            <a:pPr>
              <a:lnSpc>
                <a:spcPct val="95000"/>
              </a:lnSpc>
            </a:pPr>
            <a:r>
              <a:rPr lang="en-US" sz="2800" dirty="0">
                <a:solidFill>
                  <a:schemeClr val="bg2">
                    <a:lumMod val="75000"/>
                  </a:schemeClr>
                </a:solidFill>
              </a:rPr>
              <a:t>Excess motion to adjust a machine, frame a house, make a </a:t>
            </a:r>
            <a:r>
              <a:rPr lang="en-US" sz="2800" dirty="0" smtClean="0">
                <a:solidFill>
                  <a:schemeClr val="bg2">
                    <a:lumMod val="75000"/>
                  </a:schemeClr>
                </a:solidFill>
              </a:rPr>
              <a:t>sandwich, </a:t>
            </a:r>
            <a:r>
              <a:rPr lang="en-US" sz="2800" dirty="0">
                <a:solidFill>
                  <a:schemeClr val="bg2">
                    <a:lumMod val="75000"/>
                  </a:schemeClr>
                </a:solidFill>
              </a:rPr>
              <a:t>that could be </a:t>
            </a:r>
            <a:r>
              <a:rPr lang="en-US" sz="2800" dirty="0" smtClean="0">
                <a:solidFill>
                  <a:schemeClr val="bg2">
                    <a:lumMod val="75000"/>
                  </a:schemeClr>
                </a:solidFill>
              </a:rPr>
              <a:t>eliminated </a:t>
            </a:r>
            <a:r>
              <a:rPr lang="en-US" sz="2800" dirty="0">
                <a:solidFill>
                  <a:schemeClr val="bg2">
                    <a:lumMod val="75000"/>
                  </a:schemeClr>
                </a:solidFill>
              </a:rPr>
              <a:t>by rearranging layout, tools, and personnel. The motion may cause unnecessary fatigue and long term injury. Proper ergonomics should be applied when making adjustment to motion studies.</a:t>
            </a:r>
            <a:r>
              <a:rPr lang="en-US" sz="2800" dirty="0">
                <a:solidFill>
                  <a:schemeClr val="bg2">
                    <a:lumMod val="75000"/>
                  </a:schemeClr>
                </a:solidFill>
              </a:rPr>
              <a:t/>
            </a:r>
            <a:br>
              <a:rPr lang="en-US" sz="2800" dirty="0">
                <a:solidFill>
                  <a:schemeClr val="bg2">
                    <a:lumMod val="75000"/>
                  </a:schemeClr>
                </a:solidFill>
              </a:rPr>
            </a:br>
            <a:r>
              <a:rPr lang="en-US" sz="2800" dirty="0">
                <a:solidFill>
                  <a:schemeClr val="bg2">
                    <a:lumMod val="75000"/>
                  </a:schemeClr>
                </a:solidFill>
              </a:rPr>
              <a:t/>
            </a:r>
            <a:br>
              <a:rPr lang="en-US" sz="2800" dirty="0">
                <a:solidFill>
                  <a:schemeClr val="bg2">
                    <a:lumMod val="75000"/>
                  </a:schemeClr>
                </a:solidFill>
              </a:rPr>
            </a:br>
            <a:r>
              <a:rPr lang="en-US" sz="2800" dirty="0">
                <a:solidFill>
                  <a:schemeClr val="bg2">
                    <a:lumMod val="75000"/>
                  </a:schemeClr>
                </a:solidFill>
              </a:rPr>
              <a:t>Only have the necessary tools, materials, paperwork at the operator workstation. The less an item is needed, the further away it should be. A term commonly used is </a:t>
            </a:r>
            <a:r>
              <a:rPr lang="en-US" sz="2800" b="1" dirty="0">
                <a:solidFill>
                  <a:schemeClr val="bg2">
                    <a:lumMod val="75000"/>
                  </a:schemeClr>
                </a:solidFill>
              </a:rPr>
              <a:t>POU - Point Of Use</a:t>
            </a:r>
            <a:r>
              <a:rPr lang="en-US" sz="2800" dirty="0">
                <a:solidFill>
                  <a:schemeClr val="bg2">
                    <a:lumMod val="75000"/>
                  </a:schemeClr>
                </a:solidFill>
              </a:rPr>
              <a:t>. Use </a:t>
            </a:r>
            <a:r>
              <a:rPr lang="en-US" sz="2800" dirty="0" err="1">
                <a:solidFill>
                  <a:schemeClr val="bg2">
                    <a:lumMod val="75000"/>
                  </a:schemeClr>
                </a:solidFill>
              </a:rPr>
              <a:t>shadowboards</a:t>
            </a:r>
            <a:r>
              <a:rPr lang="en-US" sz="2800" dirty="0">
                <a:solidFill>
                  <a:schemeClr val="bg2">
                    <a:lumMod val="75000"/>
                  </a:schemeClr>
                </a:solidFill>
              </a:rPr>
              <a:t> and other ideas to keep most frequent needed items at the operator point of use.</a:t>
            </a:r>
            <a:r>
              <a:rPr lang="en-US" sz="2800" dirty="0">
                <a:solidFill>
                  <a:schemeClr val="bg2">
                    <a:lumMod val="75000"/>
                  </a:schemeClr>
                </a:solidFill>
              </a:rPr>
              <a:t/>
            </a:r>
            <a:br>
              <a:rPr lang="en-US" sz="2800" dirty="0">
                <a:solidFill>
                  <a:schemeClr val="bg2">
                    <a:lumMod val="75000"/>
                  </a:schemeClr>
                </a:solidFill>
              </a:rPr>
            </a:br>
            <a:r>
              <a:rPr lang="en-US" sz="2800" dirty="0">
                <a:solidFill>
                  <a:schemeClr val="bg2">
                    <a:lumMod val="75000"/>
                  </a:schemeClr>
                </a:solidFill>
              </a:rPr>
              <a:t/>
            </a:r>
            <a:br>
              <a:rPr lang="en-US" sz="2800" dirty="0">
                <a:solidFill>
                  <a:schemeClr val="bg2">
                    <a:lumMod val="75000"/>
                  </a:schemeClr>
                </a:solidFill>
              </a:rPr>
            </a:br>
            <a:r>
              <a:rPr lang="en-US" sz="2800" dirty="0">
                <a:solidFill>
                  <a:schemeClr val="bg2">
                    <a:lumMod val="75000"/>
                  </a:schemeClr>
                </a:solidFill>
              </a:rPr>
              <a:t>This applies for desk jobs, machine operators, supervisors, and at home</a:t>
            </a:r>
            <a:r>
              <a:rPr lang="en-US" sz="2800" dirty="0" smtClean="0">
                <a:solidFill>
                  <a:schemeClr val="bg2">
                    <a:lumMod val="75000"/>
                  </a:schemeClr>
                </a:solidFill>
              </a:rPr>
              <a:t>.</a:t>
            </a:r>
            <a:endParaRPr lang="en-US" sz="2800" b="1"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11</a:t>
            </a:fld>
            <a:endParaRPr lang="en-US" dirty="0"/>
          </a:p>
        </p:txBody>
      </p:sp>
    </p:spTree>
    <p:extLst>
      <p:ext uri="{BB962C8B-B14F-4D97-AF65-F5344CB8AC3E}">
        <p14:creationId xmlns:p14="http://schemas.microsoft.com/office/powerpoint/2010/main" val="4264744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8118" y="974048"/>
            <a:ext cx="12017374" cy="5326073"/>
          </a:xfrm>
          <a:prstGeom prst="rect">
            <a:avLst/>
          </a:prstGeom>
          <a:noFill/>
        </p:spPr>
        <p:txBody>
          <a:bodyPr wrap="square" rtlCol="0">
            <a:spAutoFit/>
          </a:bodyPr>
          <a:lstStyle/>
          <a:p>
            <a:pPr>
              <a:lnSpc>
                <a:spcPct val="95000"/>
              </a:lnSpc>
            </a:pPr>
            <a:r>
              <a:rPr lang="en-US" altLang="en-US" sz="2800" b="1" dirty="0" smtClean="0">
                <a:solidFill>
                  <a:schemeClr val="bg2">
                    <a:lumMod val="75000"/>
                  </a:schemeClr>
                </a:solidFill>
              </a:rPr>
              <a:t>7) EXCESS PROCESSING</a:t>
            </a:r>
          </a:p>
          <a:p>
            <a:pPr>
              <a:lnSpc>
                <a:spcPct val="95000"/>
              </a:lnSpc>
            </a:pPr>
            <a:endParaRPr lang="en-US" altLang="en-US" b="1" dirty="0" smtClean="0">
              <a:solidFill>
                <a:schemeClr val="bg2">
                  <a:lumMod val="75000"/>
                </a:schemeClr>
              </a:solidFill>
            </a:endParaRPr>
          </a:p>
          <a:p>
            <a:pPr>
              <a:lnSpc>
                <a:spcPct val="95000"/>
              </a:lnSpc>
            </a:pPr>
            <a:r>
              <a:rPr lang="en-US" sz="2400" dirty="0">
                <a:solidFill>
                  <a:schemeClr val="bg2">
                    <a:lumMod val="75000"/>
                  </a:schemeClr>
                </a:solidFill>
              </a:rPr>
              <a:t>This is different than the waste of Overproduction. </a:t>
            </a:r>
            <a:r>
              <a:rPr lang="en-US" sz="2400" dirty="0">
                <a:solidFill>
                  <a:schemeClr val="bg2">
                    <a:lumMod val="75000"/>
                  </a:schemeClr>
                </a:solidFill>
              </a:rPr>
              <a:t>This includes </a:t>
            </a:r>
            <a:r>
              <a:rPr lang="en-US" sz="2400" dirty="0">
                <a:solidFill>
                  <a:schemeClr val="bg2">
                    <a:lumMod val="75000"/>
                  </a:schemeClr>
                </a:solidFill>
              </a:rPr>
              <a:t>waste such as over polishing parts, </a:t>
            </a:r>
            <a:r>
              <a:rPr lang="en-US" sz="2400" dirty="0">
                <a:solidFill>
                  <a:schemeClr val="bg2">
                    <a:lumMod val="75000"/>
                  </a:schemeClr>
                </a:solidFill>
              </a:rPr>
              <a:t>excessing painting, heating </a:t>
            </a:r>
            <a:r>
              <a:rPr lang="en-US" sz="2400" dirty="0">
                <a:solidFill>
                  <a:schemeClr val="bg2">
                    <a:lumMod val="75000"/>
                  </a:schemeClr>
                </a:solidFill>
              </a:rPr>
              <a:t>parts </a:t>
            </a:r>
            <a:r>
              <a:rPr lang="en-US" sz="2400" dirty="0">
                <a:solidFill>
                  <a:schemeClr val="bg2">
                    <a:lumMod val="75000"/>
                  </a:schemeClr>
                </a:solidFill>
              </a:rPr>
              <a:t>too </a:t>
            </a:r>
            <a:r>
              <a:rPr lang="en-US" sz="2400" dirty="0">
                <a:solidFill>
                  <a:schemeClr val="bg2">
                    <a:lumMod val="75000"/>
                  </a:schemeClr>
                </a:solidFill>
              </a:rPr>
              <a:t>long or too high of temperature, excessive washing, redundant paperwork, excessive data collection, tumbling, turning, drying parts longer than </a:t>
            </a:r>
            <a:r>
              <a:rPr lang="en-US" sz="2400" dirty="0">
                <a:solidFill>
                  <a:schemeClr val="bg2">
                    <a:lumMod val="75000"/>
                  </a:schemeClr>
                </a:solidFill>
              </a:rPr>
              <a:t>necessary.</a:t>
            </a:r>
          </a:p>
          <a:p>
            <a:pPr>
              <a:lnSpc>
                <a:spcPct val="95000"/>
              </a:lnSpc>
            </a:pPr>
            <a:r>
              <a:rPr lang="en-US" sz="2400" dirty="0">
                <a:solidFill>
                  <a:schemeClr val="bg2">
                    <a:lumMod val="75000"/>
                  </a:schemeClr>
                </a:solidFill>
              </a:rPr>
              <a:t/>
            </a:r>
            <a:br>
              <a:rPr lang="en-US" sz="2400" dirty="0">
                <a:solidFill>
                  <a:schemeClr val="bg2">
                    <a:lumMod val="75000"/>
                  </a:schemeClr>
                </a:solidFill>
              </a:rPr>
            </a:br>
            <a:r>
              <a:rPr lang="en-US" sz="2400" dirty="0">
                <a:solidFill>
                  <a:schemeClr val="bg2">
                    <a:lumMod val="75000"/>
                  </a:schemeClr>
                </a:solidFill>
              </a:rPr>
              <a:t>Sometimes this opportunity is less obvious. Your team may find that is can reduce the </a:t>
            </a:r>
            <a:r>
              <a:rPr lang="en-US" sz="2400" dirty="0">
                <a:solidFill>
                  <a:schemeClr val="bg2">
                    <a:lumMod val="75000"/>
                  </a:schemeClr>
                </a:solidFill>
              </a:rPr>
              <a:t>production of a part from multiple machines to </a:t>
            </a:r>
            <a:r>
              <a:rPr lang="en-US" sz="2400" dirty="0">
                <a:solidFill>
                  <a:schemeClr val="bg2">
                    <a:lumMod val="75000"/>
                  </a:schemeClr>
                </a:solidFill>
              </a:rPr>
              <a:t>one </a:t>
            </a:r>
            <a:r>
              <a:rPr lang="en-US" sz="2400" dirty="0">
                <a:solidFill>
                  <a:schemeClr val="bg2">
                    <a:lumMod val="75000"/>
                  </a:schemeClr>
                </a:solidFill>
              </a:rPr>
              <a:t>machine, such as putting two components on at the same time, or redesigning tooling to create more complex stamping in one cycle.</a:t>
            </a:r>
            <a:br>
              <a:rPr lang="en-US" sz="2400" dirty="0">
                <a:solidFill>
                  <a:schemeClr val="bg2">
                    <a:lumMod val="75000"/>
                  </a:schemeClr>
                </a:solidFill>
              </a:rPr>
            </a:br>
            <a:r>
              <a:rPr lang="en-US" sz="2400" dirty="0">
                <a:solidFill>
                  <a:schemeClr val="bg2">
                    <a:lumMod val="75000"/>
                  </a:schemeClr>
                </a:solidFill>
              </a:rPr>
              <a:t/>
            </a:r>
            <a:br>
              <a:rPr lang="en-US" sz="2400" dirty="0">
                <a:solidFill>
                  <a:schemeClr val="bg2">
                    <a:lumMod val="75000"/>
                  </a:schemeClr>
                </a:solidFill>
              </a:rPr>
            </a:br>
            <a:r>
              <a:rPr lang="en-US" sz="2400" dirty="0" smtClean="0">
                <a:solidFill>
                  <a:schemeClr val="bg2">
                    <a:lumMod val="75000"/>
                  </a:schemeClr>
                </a:solidFill>
              </a:rPr>
              <a:t>The </a:t>
            </a:r>
            <a:r>
              <a:rPr lang="en-US" sz="2400" dirty="0">
                <a:solidFill>
                  <a:schemeClr val="bg2">
                    <a:lumMod val="75000"/>
                  </a:schemeClr>
                </a:solidFill>
              </a:rPr>
              <a:t>lack of integrated systems, lack of creative and innovative spreadsheets, conditional formatting, validation, filtering, can all lead to over-processing when performing data entry or other clerical and office jobs.</a:t>
            </a:r>
            <a:r>
              <a:rPr lang="en-US" sz="2400" dirty="0">
                <a:solidFill>
                  <a:schemeClr val="bg2">
                    <a:lumMod val="75000"/>
                  </a:schemeClr>
                </a:solidFill>
              </a:rPr>
              <a:t/>
            </a:r>
            <a:br>
              <a:rPr lang="en-US" sz="2400" dirty="0">
                <a:solidFill>
                  <a:schemeClr val="bg2">
                    <a:lumMod val="75000"/>
                  </a:schemeClr>
                </a:solidFill>
              </a:rPr>
            </a:br>
            <a:endParaRPr lang="en-US" sz="2400" b="1"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12</a:t>
            </a:fld>
            <a:endParaRPr lang="en-US" dirty="0"/>
          </a:p>
        </p:txBody>
      </p:sp>
    </p:spTree>
    <p:extLst>
      <p:ext uri="{BB962C8B-B14F-4D97-AF65-F5344CB8AC3E}">
        <p14:creationId xmlns:p14="http://schemas.microsoft.com/office/powerpoint/2010/main" val="3326653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useBgFill="1">
        <p:nvSpPr>
          <p:cNvPr id="5" name="TextBox 4"/>
          <p:cNvSpPr txBox="1"/>
          <p:nvPr/>
        </p:nvSpPr>
        <p:spPr>
          <a:xfrm>
            <a:off x="185736" y="1128713"/>
            <a:ext cx="11817578" cy="5004447"/>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pPr>
              <a:lnSpc>
                <a:spcPct val="95000"/>
              </a:lnSpc>
            </a:pPr>
            <a:r>
              <a:rPr lang="en-US" sz="2800" dirty="0" smtClean="0">
                <a:solidFill>
                  <a:schemeClr val="bg2">
                    <a:lumMod val="75000"/>
                  </a:schemeClr>
                </a:solidFill>
              </a:rPr>
              <a:t>Use </a:t>
            </a:r>
            <a:r>
              <a:rPr lang="en-US" sz="2800" dirty="0">
                <a:solidFill>
                  <a:schemeClr val="bg2">
                    <a:lumMod val="75000"/>
                  </a:schemeClr>
                </a:solidFill>
              </a:rPr>
              <a:t>the 7-Wastes thought process when making improvements to the process map to help achieve the ideal state. Each of them are rather obvious when studied individually however it is easier said than done which refers to actually "seeing" the waste, identifying it, and eliminating it (or mitigate</a:t>
            </a:r>
            <a:r>
              <a:rPr lang="en-US" sz="2800" dirty="0" smtClean="0">
                <a:solidFill>
                  <a:schemeClr val="bg2">
                    <a:lumMod val="75000"/>
                  </a:schemeClr>
                </a:solidFill>
              </a:rPr>
              <a:t>).</a:t>
            </a: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Before the GEMBA walk, creating the process map, or a value stream map, teach the team members about the seven wastes. Teach them to “see” the waste and moreover, dig deeper to find the hidden factory wastes. </a:t>
            </a:r>
          </a:p>
          <a:p>
            <a:pPr>
              <a:lnSpc>
                <a:spcPct val="95000"/>
              </a:lnSpc>
            </a:pPr>
            <a:endParaRPr lang="en-US" sz="2800" dirty="0">
              <a:solidFill>
                <a:schemeClr val="bg2">
                  <a:lumMod val="75000"/>
                </a:schemeClr>
              </a:solidFill>
            </a:endParaRPr>
          </a:p>
          <a:p>
            <a:pPr>
              <a:lnSpc>
                <a:spcPct val="95000"/>
              </a:lnSpc>
            </a:pPr>
            <a:r>
              <a:rPr lang="en-US" sz="2800" dirty="0" smtClean="0">
                <a:solidFill>
                  <a:schemeClr val="bg2">
                    <a:lumMod val="75000"/>
                  </a:schemeClr>
                </a:solidFill>
              </a:rPr>
              <a:t>More effective training will include creative examples in their workplace that are not as obvious. Often, this training comes across as common sense but if you can surprise them with examples, then the engagement should strengthen.</a:t>
            </a:r>
            <a:endParaRPr lang="en-US" sz="2800"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13</a:t>
            </a:fld>
            <a:endParaRPr lang="en-US" dirty="0"/>
          </a:p>
        </p:txBody>
      </p:sp>
    </p:spTree>
    <p:extLst>
      <p:ext uri="{BB962C8B-B14F-4D97-AF65-F5344CB8AC3E}">
        <p14:creationId xmlns:p14="http://schemas.microsoft.com/office/powerpoint/2010/main" val="8144103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a:t>
            </a:r>
            <a:endParaRPr lang="en-US" sz="4400" dirty="0"/>
          </a:p>
        </p:txBody>
      </p:sp>
      <p:sp>
        <p:nvSpPr>
          <p:cNvPr id="5" name="TextBox 4"/>
          <p:cNvSpPr txBox="1"/>
          <p:nvPr/>
        </p:nvSpPr>
        <p:spPr>
          <a:xfrm>
            <a:off x="185736" y="1009064"/>
            <a:ext cx="11815764" cy="5326073"/>
          </a:xfrm>
          <a:prstGeom prst="rect">
            <a:avLst/>
          </a:prstGeom>
          <a:noFill/>
        </p:spPr>
        <p:txBody>
          <a:bodyPr wrap="square" rtlCol="0">
            <a:spAutoFit/>
          </a:bodyPr>
          <a:lstStyle/>
          <a:p>
            <a:pPr>
              <a:lnSpc>
                <a:spcPct val="95000"/>
              </a:lnSpc>
            </a:pPr>
            <a:r>
              <a:rPr lang="en-US" sz="2800" dirty="0" smtClean="0">
                <a:solidFill>
                  <a:schemeClr val="bg2">
                    <a:lumMod val="75000"/>
                  </a:schemeClr>
                </a:solidFill>
              </a:rPr>
              <a:t>Sometimes the waste is less obvious, found by accident, or may seem out of scope. The team may be following a product during a </a:t>
            </a:r>
            <a:r>
              <a:rPr lang="en-US" sz="2800" dirty="0" smtClean="0">
                <a:solidFill>
                  <a:schemeClr val="bg2">
                    <a:lumMod val="75000"/>
                  </a:schemeClr>
                </a:solidFill>
                <a:hlinkClick r:id="rId2"/>
              </a:rPr>
              <a:t>value stream mapping </a:t>
            </a:r>
            <a:r>
              <a:rPr lang="en-US" sz="2800" dirty="0" smtClean="0">
                <a:solidFill>
                  <a:schemeClr val="bg2">
                    <a:lumMod val="75000"/>
                  </a:schemeClr>
                </a:solidFill>
              </a:rPr>
              <a:t>exercise and notice potential improvements such as:</a:t>
            </a:r>
          </a:p>
          <a:p>
            <a:pPr marL="514350" indent="-514350">
              <a:lnSpc>
                <a:spcPct val="95000"/>
              </a:lnSpc>
              <a:buFont typeface="Arial" panose="020B0604020202020204" pitchFamily="34" charset="0"/>
              <a:buChar char="•"/>
            </a:pPr>
            <a:r>
              <a:rPr lang="en-US" sz="2400" dirty="0" smtClean="0">
                <a:solidFill>
                  <a:schemeClr val="bg2">
                    <a:lumMod val="75000"/>
                  </a:schemeClr>
                </a:solidFill>
              </a:rPr>
              <a:t>Lighting that can be converted to more efficient LED’s,</a:t>
            </a:r>
          </a:p>
          <a:p>
            <a:pPr marL="514350" indent="-514350">
              <a:lnSpc>
                <a:spcPct val="95000"/>
              </a:lnSpc>
              <a:buFont typeface="Arial" panose="020B0604020202020204" pitchFamily="34" charset="0"/>
              <a:buChar char="•"/>
            </a:pPr>
            <a:r>
              <a:rPr lang="en-US" sz="2400" dirty="0" smtClean="0">
                <a:solidFill>
                  <a:schemeClr val="bg2">
                    <a:lumMod val="75000"/>
                  </a:schemeClr>
                </a:solidFill>
              </a:rPr>
              <a:t>A washer is spraying water when there are not any parts in it, </a:t>
            </a:r>
          </a:p>
          <a:p>
            <a:pPr marL="514350" indent="-514350">
              <a:lnSpc>
                <a:spcPct val="95000"/>
              </a:lnSpc>
              <a:buFont typeface="Arial" panose="020B0604020202020204" pitchFamily="34" charset="0"/>
              <a:buChar char="•"/>
            </a:pPr>
            <a:r>
              <a:rPr lang="en-US" sz="2400" dirty="0" smtClean="0">
                <a:solidFill>
                  <a:schemeClr val="bg2">
                    <a:lumMod val="75000"/>
                  </a:schemeClr>
                </a:solidFill>
              </a:rPr>
              <a:t>A dryer is blowing hot air when there are not any parts in it, </a:t>
            </a:r>
          </a:p>
          <a:p>
            <a:pPr marL="514350" indent="-514350">
              <a:lnSpc>
                <a:spcPct val="95000"/>
              </a:lnSpc>
              <a:buFont typeface="Arial" panose="020B0604020202020204" pitchFamily="34" charset="0"/>
              <a:buChar char="•"/>
            </a:pPr>
            <a:r>
              <a:rPr lang="en-US" sz="2400" dirty="0" smtClean="0">
                <a:solidFill>
                  <a:schemeClr val="bg2">
                    <a:lumMod val="75000"/>
                  </a:schemeClr>
                </a:solidFill>
              </a:rPr>
              <a:t>Warm air from machines, furnaces, or air compressors is being vented outside when it could possibly be reclaimed and used to heat a building or working space,</a:t>
            </a:r>
          </a:p>
          <a:p>
            <a:pPr marL="514350" indent="-514350">
              <a:lnSpc>
                <a:spcPct val="95000"/>
              </a:lnSpc>
              <a:buFont typeface="Arial" panose="020B0604020202020204" pitchFamily="34" charset="0"/>
              <a:buChar char="•"/>
            </a:pPr>
            <a:r>
              <a:rPr lang="en-US" sz="2400" dirty="0" smtClean="0">
                <a:solidFill>
                  <a:schemeClr val="bg2">
                    <a:lumMod val="75000"/>
                  </a:schemeClr>
                </a:solidFill>
              </a:rPr>
              <a:t>Gravity that isn’t being utilized as a free energy source when it could be to help the flow of parts or components.</a:t>
            </a:r>
          </a:p>
          <a:p>
            <a:pPr marL="514350" indent="-514350">
              <a:lnSpc>
                <a:spcPct val="95000"/>
              </a:lnSpc>
              <a:buFont typeface="Arial" panose="020B0604020202020204" pitchFamily="34" charset="0"/>
              <a:buChar char="•"/>
            </a:pPr>
            <a:r>
              <a:rPr lang="en-US" sz="2400" dirty="0" smtClean="0">
                <a:solidFill>
                  <a:schemeClr val="bg2">
                    <a:lumMod val="75000"/>
                  </a:schemeClr>
                </a:solidFill>
              </a:rPr>
              <a:t>Tools and Dies that aren’t completely used or that can be reworked</a:t>
            </a:r>
          </a:p>
          <a:p>
            <a:pPr marL="514350" indent="-514350">
              <a:lnSpc>
                <a:spcPct val="95000"/>
              </a:lnSpc>
              <a:buFont typeface="Arial" panose="020B0604020202020204" pitchFamily="34" charset="0"/>
              <a:buChar char="•"/>
            </a:pPr>
            <a:r>
              <a:rPr lang="en-US" sz="2400" dirty="0" smtClean="0">
                <a:solidFill>
                  <a:schemeClr val="bg2">
                    <a:lumMod val="75000"/>
                  </a:schemeClr>
                </a:solidFill>
              </a:rPr>
              <a:t>Air compressor and dryer piping inefficiencies</a:t>
            </a:r>
          </a:p>
          <a:p>
            <a:pPr>
              <a:lnSpc>
                <a:spcPct val="95000"/>
              </a:lnSpc>
            </a:pPr>
            <a:endParaRPr lang="en-US" sz="2000" dirty="0" smtClean="0">
              <a:solidFill>
                <a:schemeClr val="bg2">
                  <a:lumMod val="75000"/>
                </a:schemeClr>
              </a:solidFill>
            </a:endParaRPr>
          </a:p>
          <a:p>
            <a:pPr>
              <a:lnSpc>
                <a:spcPct val="95000"/>
              </a:lnSpc>
            </a:pPr>
            <a:r>
              <a:rPr lang="en-US" dirty="0" smtClean="0">
                <a:solidFill>
                  <a:schemeClr val="bg2">
                    <a:lumMod val="75000"/>
                  </a:schemeClr>
                </a:solidFill>
              </a:rPr>
              <a:t>Perhaps some of these are not x’s (inputs) that contribute directly to solving the gap in the Project “Y”, but many could be downstream inputs. In any case, the company will likely appreciate any waste identification that can be eliminated</a:t>
            </a:r>
            <a:r>
              <a:rPr lang="en-US" sz="2000" dirty="0" smtClean="0">
                <a:solidFill>
                  <a:schemeClr val="bg2">
                    <a:lumMod val="75000"/>
                  </a:schemeClr>
                </a:solidFill>
              </a:rPr>
              <a:t>.  </a:t>
            </a:r>
            <a:endParaRPr lang="en-US" sz="2400" dirty="0">
              <a:solidFill>
                <a:schemeClr val="bg2">
                  <a:lumMod val="75000"/>
                </a:scheme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t>14</a:t>
            </a:fld>
            <a:endParaRPr lang="en-US" dirty="0"/>
          </a:p>
        </p:txBody>
      </p:sp>
    </p:spTree>
    <p:extLst>
      <p:ext uri="{BB962C8B-B14F-4D97-AF65-F5344CB8AC3E}">
        <p14:creationId xmlns:p14="http://schemas.microsoft.com/office/powerpoint/2010/main" val="3843746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1" y="6378073"/>
            <a:ext cx="12205493" cy="47992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dirty="0" smtClean="0"/>
              <a:t>Six-Sigma-Material.com ©. All rights reserved. </a:t>
            </a:r>
            <a:endParaRPr lang="en-US" dirty="0"/>
          </a:p>
        </p:txBody>
      </p:sp>
      <p:sp>
        <p:nvSpPr>
          <p:cNvPr id="3" name="Rectangle 2"/>
          <p:cNvSpPr/>
          <p:nvPr/>
        </p:nvSpPr>
        <p:spPr>
          <a:xfrm>
            <a:off x="13493" y="0"/>
            <a:ext cx="12191999" cy="92926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The Seven Wastes – REFERENCE GUIDE</a:t>
            </a:r>
            <a:endParaRPr lang="en-US" sz="4400" dirty="0"/>
          </a:p>
        </p:txBody>
      </p:sp>
      <p:sp>
        <p:nvSpPr>
          <p:cNvPr id="7" name="TextBox 6"/>
          <p:cNvSpPr txBox="1"/>
          <p:nvPr/>
        </p:nvSpPr>
        <p:spPr>
          <a:xfrm>
            <a:off x="185736" y="1128713"/>
            <a:ext cx="11758613" cy="5004447"/>
          </a:xfrm>
          <a:prstGeom prst="rect">
            <a:avLst/>
          </a:prstGeom>
          <a:noFill/>
        </p:spPr>
        <p:txBody>
          <a:bodyPr wrap="square" rtlCol="0">
            <a:spAutoFit/>
          </a:bodyPr>
          <a:lstStyle/>
          <a:p>
            <a:pPr>
              <a:lnSpc>
                <a:spcPct val="95000"/>
              </a:lnSpc>
              <a:buFontTx/>
              <a:buAutoNum type="arabicPeriod"/>
            </a:pPr>
            <a:r>
              <a:rPr lang="en-US" altLang="en-US" sz="2800" u="sng" dirty="0" smtClean="0">
                <a:solidFill>
                  <a:schemeClr val="bg2">
                    <a:lumMod val="75000"/>
                  </a:schemeClr>
                </a:solidFill>
                <a:cs typeface="Times New Roman" panose="02020603050405020304" pitchFamily="18" charset="0"/>
              </a:rPr>
              <a:t>D</a:t>
            </a:r>
            <a:r>
              <a:rPr lang="en-US" altLang="en-US" sz="2800" dirty="0" smtClean="0">
                <a:solidFill>
                  <a:schemeClr val="bg2">
                    <a:lumMod val="75000"/>
                  </a:schemeClr>
                </a:solidFill>
                <a:cs typeface="Times New Roman" panose="02020603050405020304" pitchFamily="18" charset="0"/>
              </a:rPr>
              <a:t>efects </a:t>
            </a:r>
          </a:p>
          <a:p>
            <a:pPr>
              <a:lnSpc>
                <a:spcPct val="95000"/>
              </a:lnSpc>
              <a:buFontTx/>
              <a:buAutoNum type="arabicPeriod"/>
            </a:pPr>
            <a:r>
              <a:rPr lang="en-US" altLang="en-US" sz="2800" u="sng" dirty="0" smtClean="0">
                <a:solidFill>
                  <a:schemeClr val="bg2">
                    <a:lumMod val="75000"/>
                  </a:schemeClr>
                </a:solidFill>
                <a:cs typeface="Times New Roman" panose="02020603050405020304" pitchFamily="18" charset="0"/>
              </a:rPr>
              <a:t>O</a:t>
            </a:r>
            <a:r>
              <a:rPr lang="en-US" altLang="en-US" sz="2800" dirty="0" smtClean="0">
                <a:solidFill>
                  <a:schemeClr val="bg2">
                    <a:lumMod val="75000"/>
                  </a:schemeClr>
                </a:solidFill>
                <a:cs typeface="Times New Roman" panose="02020603050405020304" pitchFamily="18" charset="0"/>
              </a:rPr>
              <a:t>verproduction (often the most severe)</a:t>
            </a:r>
            <a:endParaRPr lang="en-US" altLang="en-US" sz="2800" dirty="0">
              <a:solidFill>
                <a:schemeClr val="bg2">
                  <a:lumMod val="75000"/>
                </a:schemeClr>
              </a:solidFill>
              <a:cs typeface="Times New Roman" panose="02020603050405020304" pitchFamily="18" charset="0"/>
            </a:endParaRPr>
          </a:p>
          <a:p>
            <a:pPr>
              <a:lnSpc>
                <a:spcPct val="95000"/>
              </a:lnSpc>
              <a:buFontTx/>
              <a:buAutoNum type="arabicPeriod"/>
            </a:pPr>
            <a:r>
              <a:rPr lang="en-US" altLang="en-US" sz="2800" dirty="0" smtClean="0">
                <a:solidFill>
                  <a:schemeClr val="bg2">
                    <a:lumMod val="75000"/>
                  </a:schemeClr>
                </a:solidFill>
                <a:cs typeface="Times New Roman" panose="02020603050405020304" pitchFamily="18" charset="0"/>
              </a:rPr>
              <a:t>Excess </a:t>
            </a:r>
            <a:r>
              <a:rPr lang="en-US" altLang="en-US" sz="2800" u="sng" dirty="0">
                <a:solidFill>
                  <a:schemeClr val="bg2">
                    <a:lumMod val="75000"/>
                  </a:schemeClr>
                </a:solidFill>
                <a:cs typeface="Times New Roman" panose="02020603050405020304" pitchFamily="18" charset="0"/>
              </a:rPr>
              <a:t>T</a:t>
            </a:r>
            <a:r>
              <a:rPr lang="en-US" altLang="en-US" sz="2800" dirty="0">
                <a:solidFill>
                  <a:schemeClr val="bg2">
                    <a:lumMod val="75000"/>
                  </a:schemeClr>
                </a:solidFill>
                <a:cs typeface="Times New Roman" panose="02020603050405020304" pitchFamily="18" charset="0"/>
              </a:rPr>
              <a:t>ransportation</a:t>
            </a:r>
          </a:p>
          <a:p>
            <a:pPr>
              <a:lnSpc>
                <a:spcPct val="95000"/>
              </a:lnSpc>
              <a:buFontTx/>
              <a:buAutoNum type="arabicPeriod"/>
            </a:pPr>
            <a:r>
              <a:rPr lang="en-US" altLang="en-US" sz="2800" u="sng" dirty="0" smtClean="0">
                <a:solidFill>
                  <a:schemeClr val="bg2">
                    <a:lumMod val="75000"/>
                  </a:schemeClr>
                </a:solidFill>
                <a:cs typeface="Times New Roman" panose="02020603050405020304" pitchFamily="18" charset="0"/>
              </a:rPr>
              <a:t>W</a:t>
            </a:r>
            <a:r>
              <a:rPr lang="en-US" altLang="en-US" sz="2800" dirty="0" smtClean="0">
                <a:solidFill>
                  <a:schemeClr val="bg2">
                    <a:lumMod val="75000"/>
                  </a:schemeClr>
                </a:solidFill>
                <a:cs typeface="Times New Roman" panose="02020603050405020304" pitchFamily="18" charset="0"/>
              </a:rPr>
              <a:t>aiting</a:t>
            </a:r>
          </a:p>
          <a:p>
            <a:pPr>
              <a:lnSpc>
                <a:spcPct val="95000"/>
              </a:lnSpc>
              <a:buFontTx/>
              <a:buAutoNum type="arabicPeriod"/>
            </a:pPr>
            <a:r>
              <a:rPr lang="en-US" altLang="en-US" sz="2800" u="sng" dirty="0" smtClean="0">
                <a:solidFill>
                  <a:schemeClr val="bg2">
                    <a:lumMod val="75000"/>
                  </a:schemeClr>
                </a:solidFill>
                <a:cs typeface="Times New Roman" panose="02020603050405020304" pitchFamily="18" charset="0"/>
              </a:rPr>
              <a:t>I</a:t>
            </a:r>
            <a:r>
              <a:rPr lang="en-US" altLang="en-US" sz="2800" dirty="0" smtClean="0">
                <a:solidFill>
                  <a:schemeClr val="bg2">
                    <a:lumMod val="75000"/>
                  </a:schemeClr>
                </a:solidFill>
                <a:cs typeface="Times New Roman" panose="02020603050405020304" pitchFamily="18" charset="0"/>
              </a:rPr>
              <a:t>nventory</a:t>
            </a:r>
            <a:endParaRPr lang="en-US" altLang="en-US" sz="2800" dirty="0">
              <a:solidFill>
                <a:schemeClr val="bg2">
                  <a:lumMod val="75000"/>
                </a:schemeClr>
              </a:solidFill>
              <a:cs typeface="Times New Roman" panose="02020603050405020304" pitchFamily="18" charset="0"/>
            </a:endParaRPr>
          </a:p>
          <a:p>
            <a:pPr>
              <a:lnSpc>
                <a:spcPct val="95000"/>
              </a:lnSpc>
              <a:buFontTx/>
              <a:buAutoNum type="arabicPeriod"/>
            </a:pPr>
            <a:r>
              <a:rPr lang="en-US" altLang="en-US" sz="2800" dirty="0" smtClean="0">
                <a:solidFill>
                  <a:schemeClr val="bg2">
                    <a:lumMod val="75000"/>
                  </a:schemeClr>
                </a:solidFill>
                <a:cs typeface="Times New Roman" panose="02020603050405020304" pitchFamily="18" charset="0"/>
              </a:rPr>
              <a:t>Excess </a:t>
            </a:r>
            <a:r>
              <a:rPr lang="en-US" altLang="en-US" sz="2800" u="sng" dirty="0" smtClean="0">
                <a:solidFill>
                  <a:schemeClr val="bg2">
                    <a:lumMod val="75000"/>
                  </a:schemeClr>
                </a:solidFill>
                <a:cs typeface="Times New Roman" panose="02020603050405020304" pitchFamily="18" charset="0"/>
              </a:rPr>
              <a:t>M</a:t>
            </a:r>
            <a:r>
              <a:rPr lang="en-US" altLang="en-US" sz="2800" dirty="0" smtClean="0">
                <a:solidFill>
                  <a:schemeClr val="bg2">
                    <a:lumMod val="75000"/>
                  </a:schemeClr>
                </a:solidFill>
                <a:cs typeface="Times New Roman" panose="02020603050405020304" pitchFamily="18" charset="0"/>
              </a:rPr>
              <a:t>otion</a:t>
            </a:r>
            <a:endParaRPr lang="en-US" altLang="en-US" sz="2800" dirty="0">
              <a:solidFill>
                <a:schemeClr val="bg2">
                  <a:lumMod val="75000"/>
                </a:schemeClr>
              </a:solidFill>
              <a:cs typeface="Times New Roman" panose="02020603050405020304" pitchFamily="18" charset="0"/>
            </a:endParaRPr>
          </a:p>
          <a:p>
            <a:pPr>
              <a:lnSpc>
                <a:spcPct val="95000"/>
              </a:lnSpc>
              <a:buFontTx/>
              <a:buAutoNum type="arabicPeriod"/>
            </a:pPr>
            <a:r>
              <a:rPr lang="en-US" altLang="en-US" sz="2800" dirty="0" smtClean="0">
                <a:solidFill>
                  <a:schemeClr val="bg2">
                    <a:lumMod val="75000"/>
                  </a:schemeClr>
                </a:solidFill>
                <a:cs typeface="Times New Roman" panose="02020603050405020304" pitchFamily="18" charset="0"/>
              </a:rPr>
              <a:t>Excess </a:t>
            </a:r>
            <a:r>
              <a:rPr lang="en-US" altLang="en-US" sz="2800" u="sng" dirty="0" smtClean="0">
                <a:solidFill>
                  <a:schemeClr val="bg2">
                    <a:lumMod val="75000"/>
                  </a:schemeClr>
                </a:solidFill>
                <a:cs typeface="Times New Roman" panose="02020603050405020304" pitchFamily="18" charset="0"/>
              </a:rPr>
              <a:t>P</a:t>
            </a:r>
            <a:r>
              <a:rPr lang="en-US" altLang="en-US" sz="2800" dirty="0" smtClean="0">
                <a:solidFill>
                  <a:schemeClr val="bg2">
                    <a:lumMod val="75000"/>
                  </a:schemeClr>
                </a:solidFill>
                <a:cs typeface="Times New Roman" panose="02020603050405020304" pitchFamily="18" charset="0"/>
              </a:rPr>
              <a:t>rocessing</a:t>
            </a:r>
          </a:p>
          <a:p>
            <a:pPr>
              <a:lnSpc>
                <a:spcPct val="95000"/>
              </a:lnSpc>
              <a:buFontTx/>
              <a:buAutoNum type="arabicPeriod"/>
            </a:pPr>
            <a:endParaRPr lang="en-US" altLang="en-US" sz="2800" dirty="0">
              <a:solidFill>
                <a:schemeClr val="bg2">
                  <a:lumMod val="75000"/>
                </a:schemeClr>
              </a:solidFill>
              <a:cs typeface="Times New Roman" panose="02020603050405020304" pitchFamily="18" charset="0"/>
            </a:endParaRPr>
          </a:p>
          <a:p>
            <a:pPr>
              <a:lnSpc>
                <a:spcPct val="95000"/>
              </a:lnSpc>
            </a:pPr>
            <a:r>
              <a:rPr lang="en-US" altLang="en-US" sz="2800" dirty="0" smtClean="0">
                <a:solidFill>
                  <a:schemeClr val="bg2">
                    <a:lumMod val="75000"/>
                  </a:schemeClr>
                </a:solidFill>
                <a:cs typeface="Times New Roman" panose="02020603050405020304" pitchFamily="18" charset="0"/>
              </a:rPr>
              <a:t>Use the acronym “DOTWIMP” as a </a:t>
            </a:r>
            <a:r>
              <a:rPr lang="en-US" sz="2800" dirty="0" smtClean="0">
                <a:solidFill>
                  <a:schemeClr val="bg2">
                    <a:lumMod val="75000"/>
                  </a:schemeClr>
                </a:solidFill>
              </a:rPr>
              <a:t>mnemonic technique</a:t>
            </a:r>
          </a:p>
          <a:p>
            <a:pPr>
              <a:lnSpc>
                <a:spcPct val="95000"/>
              </a:lnSpc>
            </a:pPr>
            <a:endParaRPr lang="en-US" sz="2800" dirty="0">
              <a:solidFill>
                <a:schemeClr val="bg2">
                  <a:lumMod val="75000"/>
                </a:schemeClr>
              </a:solidFill>
            </a:endParaRPr>
          </a:p>
          <a:p>
            <a:pPr>
              <a:lnSpc>
                <a:spcPct val="95000"/>
              </a:lnSpc>
            </a:pPr>
            <a:endParaRPr lang="en-US" sz="2800" dirty="0" smtClean="0">
              <a:solidFill>
                <a:schemeClr val="bg2">
                  <a:lumMod val="75000"/>
                </a:schemeClr>
              </a:solidFill>
            </a:endParaRPr>
          </a:p>
          <a:p>
            <a:pPr>
              <a:lnSpc>
                <a:spcPct val="95000"/>
              </a:lnSpc>
            </a:pPr>
            <a:r>
              <a:rPr lang="en-US" sz="2800" dirty="0" smtClean="0">
                <a:solidFill>
                  <a:schemeClr val="bg2">
                    <a:lumMod val="75000"/>
                  </a:schemeClr>
                </a:solidFill>
              </a:rPr>
              <a:t>8. Underutilization and misalignment of human resources time and talent.</a:t>
            </a:r>
            <a:endParaRPr lang="en-US" dirty="0">
              <a:solidFill>
                <a:schemeClr val="bg2">
                  <a:lumMod val="75000"/>
                </a:schemeClr>
              </a:solidFill>
            </a:endParaRPr>
          </a:p>
        </p:txBody>
      </p:sp>
      <p:sp>
        <p:nvSpPr>
          <p:cNvPr id="8" name="Slide Number Placeholder 7"/>
          <p:cNvSpPr>
            <a:spLocks noGrp="1"/>
          </p:cNvSpPr>
          <p:nvPr>
            <p:ph type="sldNum" sz="quarter" idx="12"/>
          </p:nvPr>
        </p:nvSpPr>
        <p:spPr/>
        <p:txBody>
          <a:bodyPr/>
          <a:lstStyle/>
          <a:p>
            <a:fld id="{4FAB73BC-B049-4115-A692-8D63A059BFB8}" type="slidenum">
              <a:rPr lang="en-US" smtClean="0"/>
              <a:t>15</a:t>
            </a:fld>
            <a:endParaRPr lang="en-US" dirty="0"/>
          </a:p>
        </p:txBody>
      </p:sp>
    </p:spTree>
    <p:extLst>
      <p:ext uri="{BB962C8B-B14F-4D97-AF65-F5344CB8AC3E}">
        <p14:creationId xmlns:p14="http://schemas.microsoft.com/office/powerpoint/2010/main" val="39933419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0</TotalTime>
  <Words>1601</Words>
  <Application>Microsoft Office PowerPoint</Application>
  <PresentationFormat>Widescreen</PresentationFormat>
  <Paragraphs>185</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Black</vt:lpstr>
      <vt:lpstr>Calibri</vt:lpstr>
      <vt:lpstr>Corbel</vt:lpstr>
      <vt:lpstr>Times New Roman</vt:lpstr>
      <vt:lpstr>Wingdings</vt:lpstr>
      <vt:lpstr>Banded</vt:lpstr>
      <vt:lpstr>7 Wastes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2016-03-24T04:01:11Z</dcterms:created>
  <dcterms:modified xsi:type="dcterms:W3CDTF">2017-01-19T16:25:48Z</dcterms:modified>
</cp:coreProperties>
</file>